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9"/>
  </p:notesMasterIdLst>
  <p:sldIdLst>
    <p:sldId id="256" r:id="rId2"/>
    <p:sldId id="257" r:id="rId3"/>
    <p:sldId id="261" r:id="rId4"/>
    <p:sldId id="259" r:id="rId5"/>
    <p:sldId id="263" r:id="rId6"/>
    <p:sldId id="268" r:id="rId7"/>
    <p:sldId id="258" r:id="rId8"/>
    <p:sldId id="271" r:id="rId9"/>
    <p:sldId id="270" r:id="rId10"/>
    <p:sldId id="260" r:id="rId11"/>
    <p:sldId id="272" r:id="rId12"/>
    <p:sldId id="267" r:id="rId13"/>
    <p:sldId id="269" r:id="rId14"/>
    <p:sldId id="265" r:id="rId15"/>
    <p:sldId id="274" r:id="rId16"/>
    <p:sldId id="273" r:id="rId17"/>
    <p:sldId id="275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0054"/>
    <a:srgbClr val="F099BB"/>
    <a:srgbClr val="F8503E"/>
    <a:srgbClr val="FFC000"/>
    <a:srgbClr val="D5F9FB"/>
    <a:srgbClr val="C3F6F9"/>
    <a:srgbClr val="ACF2F6"/>
    <a:srgbClr val="8DEEF3"/>
    <a:srgbClr val="51F1ED"/>
    <a:srgbClr val="6A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756" autoAdjust="0"/>
  </p:normalViewPr>
  <p:slideViewPr>
    <p:cSldViewPr snapToGrid="0">
      <p:cViewPr varScale="1">
        <p:scale>
          <a:sx n="91" d="100"/>
          <a:sy n="91" d="100"/>
        </p:scale>
        <p:origin x="12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D9005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10.95</c:v>
                </c:pt>
                <c:pt idx="1">
                  <c:v>10.95</c:v>
                </c:pt>
                <c:pt idx="2">
                  <c:v>11.67</c:v>
                </c:pt>
                <c:pt idx="3">
                  <c:v>10.37</c:v>
                </c:pt>
                <c:pt idx="4">
                  <c:v>6.97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6B-4C41-9295-EAECFC522E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099B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6.12</c:v>
                </c:pt>
                <c:pt idx="1">
                  <c:v>6.11</c:v>
                </c:pt>
                <c:pt idx="2">
                  <c:v>6.52</c:v>
                </c:pt>
                <c:pt idx="3">
                  <c:v>5.82</c:v>
                </c:pt>
                <c:pt idx="4">
                  <c:v>3.9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84-421A-A6E3-735810439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524528"/>
        <c:axId val="430522128"/>
      </c:lineChart>
      <c:catAx>
        <c:axId val="43052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2128"/>
        <c:crosses val="autoZero"/>
        <c:auto val="1"/>
        <c:lblAlgn val="ctr"/>
        <c:lblOffset val="100"/>
        <c:noMultiLvlLbl val="0"/>
      </c:catAx>
      <c:valAx>
        <c:axId val="43052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45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D9005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9.31</c:v>
                </c:pt>
                <c:pt idx="1">
                  <c:v>8.89</c:v>
                </c:pt>
                <c:pt idx="2">
                  <c:v>9.39</c:v>
                </c:pt>
                <c:pt idx="3">
                  <c:v>8.27</c:v>
                </c:pt>
                <c:pt idx="4">
                  <c:v>5.41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29-4D42-BB0A-FBCBCCCC5B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099B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5.2</c:v>
                </c:pt>
                <c:pt idx="1">
                  <c:v>4.99</c:v>
                </c:pt>
                <c:pt idx="2">
                  <c:v>5.25</c:v>
                </c:pt>
                <c:pt idx="3">
                  <c:v>4.66</c:v>
                </c:pt>
                <c:pt idx="4">
                  <c:v>3.04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29-4D42-BB0A-FBCBCCCC5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524528"/>
        <c:axId val="430522128"/>
      </c:lineChart>
      <c:catAx>
        <c:axId val="43052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2128"/>
        <c:crosses val="autoZero"/>
        <c:auto val="1"/>
        <c:lblAlgn val="ctr"/>
        <c:lblOffset val="100"/>
        <c:noMultiLvlLbl val="0"/>
      </c:catAx>
      <c:valAx>
        <c:axId val="43052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45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D9005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213</c:v>
                </c:pt>
                <c:pt idx="1">
                  <c:v>198</c:v>
                </c:pt>
                <c:pt idx="2">
                  <c:v>223</c:v>
                </c:pt>
                <c:pt idx="3">
                  <c:v>169</c:v>
                </c:pt>
                <c:pt idx="4">
                  <c:v>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29-4D42-BB0A-FBCBCCCC5B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099B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139</c:v>
                </c:pt>
                <c:pt idx="1">
                  <c:v>127</c:v>
                </c:pt>
                <c:pt idx="2">
                  <c:v>143</c:v>
                </c:pt>
                <c:pt idx="3">
                  <c:v>109</c:v>
                </c:pt>
                <c:pt idx="4">
                  <c:v>178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29-4D42-BB0A-FBCBCCCC5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524528"/>
        <c:axId val="430522128"/>
      </c:lineChart>
      <c:catAx>
        <c:axId val="43052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2128"/>
        <c:crosses val="autoZero"/>
        <c:auto val="1"/>
        <c:lblAlgn val="ctr"/>
        <c:lblOffset val="100"/>
        <c:noMultiLvlLbl val="0"/>
      </c:catAx>
      <c:valAx>
        <c:axId val="43052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45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Stores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A8004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47-43BB-9DB4-72280557112D}"/>
              </c:ext>
            </c:extLst>
          </c:dPt>
          <c:dPt>
            <c:idx val="1"/>
            <c:bubble3D val="0"/>
            <c:spPr>
              <a:solidFill>
                <a:srgbClr val="D9005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647-43BB-9DB4-72280557112D}"/>
              </c:ext>
            </c:extLst>
          </c:dPt>
          <c:dPt>
            <c:idx val="2"/>
            <c:bubble3D val="0"/>
            <c:spPr>
              <a:solidFill>
                <a:srgbClr val="FF1D7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B647-43BB-9DB4-72280557112D}"/>
              </c:ext>
            </c:extLst>
          </c:dPt>
          <c:dPt>
            <c:idx val="3"/>
            <c:bubble3D val="0"/>
            <c:spPr>
              <a:solidFill>
                <a:srgbClr val="FF6DA5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47-43BB-9DB4-72280557112D}"/>
              </c:ext>
            </c:extLst>
          </c:dPt>
          <c:dPt>
            <c:idx val="4"/>
            <c:bubble3D val="0"/>
            <c:spPr>
              <a:solidFill>
                <a:srgbClr val="FF8BB7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B647-43BB-9DB4-72280557112D}"/>
              </c:ext>
            </c:extLst>
          </c:dPt>
          <c:dPt>
            <c:idx val="5"/>
            <c:bubble3D val="0"/>
            <c:spPr>
              <a:solidFill>
                <a:srgbClr val="FFAFCD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47-43BB-9DB4-72280557112D}"/>
              </c:ext>
            </c:extLst>
          </c:dPt>
          <c:dPt>
            <c:idx val="6"/>
            <c:bubble3D val="0"/>
            <c:spPr>
              <a:solidFill>
                <a:srgbClr val="FFCDE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647-43BB-9DB4-72280557112D}"/>
              </c:ext>
            </c:extLst>
          </c:dPt>
          <c:dPt>
            <c:idx val="7"/>
            <c:bubble3D val="0"/>
            <c:spPr>
              <a:solidFill>
                <a:srgbClr val="FFE5EF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47-43BB-9DB4-72280557112D}"/>
              </c:ext>
            </c:extLst>
          </c:dPt>
          <c:dPt>
            <c:idx val="8"/>
            <c:bubble3D val="0"/>
            <c:spPr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647-43BB-9DB4-72280557112D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6-B647-43BB-9DB4-72280557112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B647-43BB-9DB4-72280557112D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4-B647-43BB-9DB4-72280557112D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B647-43BB-9DB4-72280557112D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B647-43BB-9DB4-7228055711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Sheet1!$A$2:$A$10</c:f>
              <c:strCache>
                <c:ptCount val="9"/>
                <c:pt idx="0">
                  <c:v>United States</c:v>
                </c:pt>
                <c:pt idx="1">
                  <c:v>Germany</c:v>
                </c:pt>
                <c:pt idx="2">
                  <c:v>France</c:v>
                </c:pt>
                <c:pt idx="3">
                  <c:v>United Kingdom</c:v>
                </c:pt>
                <c:pt idx="4">
                  <c:v>Australia</c:v>
                </c:pt>
                <c:pt idx="5">
                  <c:v>Canada</c:v>
                </c:pt>
                <c:pt idx="6">
                  <c:v>Netherlands</c:v>
                </c:pt>
                <c:pt idx="7">
                  <c:v>Italy</c:v>
                </c:pt>
                <c:pt idx="8">
                  <c:v>Online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4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47-43BB-9DB4-7228055711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bg1">
                  <a:lumMod val="95000"/>
                </a:schemeClr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50" b="1">
          <a:solidFill>
            <a:schemeClr val="bg1">
              <a:lumMod val="95000"/>
            </a:schemeClr>
          </a:solidFill>
          <a:latin typeface="Microsoft JhengHei Light" panose="020B0304030504040204" pitchFamily="34" charset="-120"/>
          <a:ea typeface="Microsoft JhengHei Light" panose="020B0304030504040204" pitchFamily="34" charset="-120"/>
        </a:defRPr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Stores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47-43BB-9DB4-72280557112D}"/>
              </c:ext>
            </c:extLst>
          </c:dPt>
          <c:dPt>
            <c:idx val="1"/>
            <c:invertIfNegative val="0"/>
            <c:bubble3D val="0"/>
            <c:spPr>
              <a:solidFill>
                <a:srgbClr val="D5F9FB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647-43BB-9DB4-72280557112D}"/>
              </c:ext>
            </c:extLst>
          </c:dPt>
          <c:dPt>
            <c:idx val="2"/>
            <c:invertIfNegative val="0"/>
            <c:bubble3D val="0"/>
            <c:spPr>
              <a:solidFill>
                <a:srgbClr val="C3F6F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B647-43BB-9DB4-72280557112D}"/>
              </c:ext>
            </c:extLst>
          </c:dPt>
          <c:dPt>
            <c:idx val="3"/>
            <c:invertIfNegative val="0"/>
            <c:bubble3D val="0"/>
            <c:spPr>
              <a:solidFill>
                <a:srgbClr val="ACF2F6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47-43BB-9DB4-72280557112D}"/>
              </c:ext>
            </c:extLst>
          </c:dPt>
          <c:dPt>
            <c:idx val="4"/>
            <c:invertIfNegative val="0"/>
            <c:bubble3D val="0"/>
            <c:spPr>
              <a:solidFill>
                <a:srgbClr val="8DEEF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B647-43BB-9DB4-72280557112D}"/>
              </c:ext>
            </c:extLst>
          </c:dPt>
          <c:dPt>
            <c:idx val="5"/>
            <c:invertIfNegative val="0"/>
            <c:bubble3D val="0"/>
            <c:spPr>
              <a:solidFill>
                <a:srgbClr val="51F1ED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47-43BB-9DB4-72280557112D}"/>
              </c:ext>
            </c:extLst>
          </c:dPt>
          <c:dPt>
            <c:idx val="6"/>
            <c:invertIfNegative val="0"/>
            <c:bubble3D val="0"/>
            <c:spPr>
              <a:solidFill>
                <a:srgbClr val="00C5C0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647-43BB-9DB4-72280557112D}"/>
              </c:ext>
            </c:extLst>
          </c:dPt>
          <c:dPt>
            <c:idx val="7"/>
            <c:invertIfNegative val="0"/>
            <c:bubble3D val="0"/>
            <c:spPr>
              <a:solidFill>
                <a:srgbClr val="009999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47-43BB-9DB4-72280557112D}"/>
              </c:ext>
            </c:extLst>
          </c:dPt>
          <c:dPt>
            <c:idx val="8"/>
            <c:invertIfNegative val="0"/>
            <c:bubble3D val="0"/>
            <c:spPr>
              <a:solidFill>
                <a:srgbClr val="00747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647-43BB-9DB4-7228055711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Italy</c:v>
                </c:pt>
                <c:pt idx="1">
                  <c:v>France</c:v>
                </c:pt>
                <c:pt idx="2">
                  <c:v>Netherlands</c:v>
                </c:pt>
                <c:pt idx="3">
                  <c:v>United Kingdom</c:v>
                </c:pt>
                <c:pt idx="4">
                  <c:v>Australia</c:v>
                </c:pt>
                <c:pt idx="5">
                  <c:v>Germany</c:v>
                </c:pt>
                <c:pt idx="6">
                  <c:v>Canada</c:v>
                </c:pt>
                <c:pt idx="7">
                  <c:v>United States</c:v>
                </c:pt>
                <c:pt idx="8">
                  <c:v>Online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36.659999999999997</c:v>
                </c:pt>
                <c:pt idx="1">
                  <c:v>43.63</c:v>
                </c:pt>
                <c:pt idx="2">
                  <c:v>72.72</c:v>
                </c:pt>
                <c:pt idx="3">
                  <c:v>120.62</c:v>
                </c:pt>
                <c:pt idx="4">
                  <c:v>127.26</c:v>
                </c:pt>
                <c:pt idx="5">
                  <c:v>172.4</c:v>
                </c:pt>
                <c:pt idx="6">
                  <c:v>246.13</c:v>
                </c:pt>
                <c:pt idx="7">
                  <c:v>699.53</c:v>
                </c:pt>
                <c:pt idx="8">
                  <c:v>2380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47-43BB-9DB4-7228055711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84187839"/>
        <c:axId val="484190239"/>
      </c:barChart>
      <c:valAx>
        <c:axId val="4841902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pPr>
            <a:endParaRPr lang="es-AR"/>
          </a:p>
        </c:txPr>
        <c:crossAx val="484187839"/>
        <c:crosses val="autoZero"/>
        <c:crossBetween val="between"/>
      </c:valAx>
      <c:catAx>
        <c:axId val="48418783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>
                    <a:lumMod val="95000"/>
                  </a:schemeClr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pPr>
            <a:endParaRPr lang="es-AR"/>
          </a:p>
        </c:txPr>
        <c:crossAx val="4841902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50" b="1">
          <a:solidFill>
            <a:schemeClr val="bg1">
              <a:lumMod val="95000"/>
            </a:schemeClr>
          </a:solidFill>
          <a:latin typeface="Microsoft JhengHei Light" panose="020B0304030504040204" pitchFamily="34" charset="-120"/>
          <a:ea typeface="Microsoft JhengHei Light" panose="020B0304030504040204" pitchFamily="34" charset="-120"/>
        </a:defRPr>
      </a:pPr>
      <a:endParaRPr lang="es-A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487664944424533"/>
          <c:y val="6.2581799832852392E-2"/>
          <c:w val="0.65024643424892992"/>
          <c:h val="0.8004668832226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628-4773-8600-1496B0ECFE6D}"/>
              </c:ext>
            </c:extLst>
          </c:dPt>
          <c:dPt>
            <c:idx val="1"/>
            <c:bubble3D val="0"/>
            <c:spPr>
              <a:solidFill>
                <a:srgbClr val="F099BB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628-4773-8600-1496B0ECFE6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1.56</c:v>
                </c:pt>
                <c:pt idx="1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28-4773-8600-1496B0ECF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90054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0 to 10</c:v>
                </c:pt>
                <c:pt idx="1">
                  <c:v>11 to 20</c:v>
                </c:pt>
                <c:pt idx="2">
                  <c:v>21 to 30</c:v>
                </c:pt>
                <c:pt idx="3">
                  <c:v>31 to 40</c:v>
                </c:pt>
                <c:pt idx="4">
                  <c:v>41 to 50</c:v>
                </c:pt>
                <c:pt idx="5">
                  <c:v>51 to 60</c:v>
                </c:pt>
                <c:pt idx="6">
                  <c:v>61 to 70</c:v>
                </c:pt>
                <c:pt idx="7">
                  <c:v>71 to 80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49</c:v>
                </c:pt>
                <c:pt idx="1">
                  <c:v>442</c:v>
                </c:pt>
                <c:pt idx="2">
                  <c:v>458</c:v>
                </c:pt>
                <c:pt idx="3">
                  <c:v>459</c:v>
                </c:pt>
                <c:pt idx="4">
                  <c:v>509</c:v>
                </c:pt>
                <c:pt idx="5">
                  <c:v>504</c:v>
                </c:pt>
                <c:pt idx="6">
                  <c:v>441</c:v>
                </c:pt>
                <c:pt idx="7">
                  <c:v>302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9-47C3-99BF-1368D7F58F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8188575"/>
        <c:axId val="908178015"/>
      </c:barChart>
      <c:catAx>
        <c:axId val="908188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es-AR"/>
          </a:p>
        </c:txPr>
        <c:crossAx val="908178015"/>
        <c:crosses val="autoZero"/>
        <c:auto val="1"/>
        <c:lblAlgn val="ctr"/>
        <c:lblOffset val="100"/>
        <c:noMultiLvlLbl val="0"/>
      </c:catAx>
      <c:valAx>
        <c:axId val="908178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es-AR"/>
          </a:p>
        </c:txPr>
        <c:crossAx val="90818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90054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D9005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F2-4349-84B0-7E81223995D2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48F2-4349-84B0-7E81223995D2}"/>
              </c:ext>
            </c:extLst>
          </c:dPt>
          <c:cat>
            <c:strRef>
              <c:f>Sheet1!$A$2:$A$9</c:f>
              <c:strCache>
                <c:ptCount val="8"/>
                <c:pt idx="0">
                  <c:v>Italy</c:v>
                </c:pt>
                <c:pt idx="1">
                  <c:v>France</c:v>
                </c:pt>
                <c:pt idx="2">
                  <c:v>Netherlands</c:v>
                </c:pt>
                <c:pt idx="3">
                  <c:v>Australia</c:v>
                </c:pt>
                <c:pt idx="4">
                  <c:v>United Kingdom</c:v>
                </c:pt>
                <c:pt idx="5">
                  <c:v>Canada</c:v>
                </c:pt>
                <c:pt idx="6">
                  <c:v>Germany</c:v>
                </c:pt>
                <c:pt idx="7">
                  <c:v>United States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61</c:v>
                </c:pt>
                <c:pt idx="1">
                  <c:v>114</c:v>
                </c:pt>
                <c:pt idx="2">
                  <c:v>186</c:v>
                </c:pt>
                <c:pt idx="3">
                  <c:v>219</c:v>
                </c:pt>
                <c:pt idx="4">
                  <c:v>236</c:v>
                </c:pt>
                <c:pt idx="5">
                  <c:v>372</c:v>
                </c:pt>
                <c:pt idx="6">
                  <c:v>391</c:v>
                </c:pt>
                <c:pt idx="7">
                  <c:v>1585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2-4349-84B0-7E81223995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51621999"/>
        <c:axId val="951620079"/>
      </c:barChart>
      <c:catAx>
        <c:axId val="9516219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es-AR"/>
          </a:p>
        </c:txPr>
        <c:crossAx val="951620079"/>
        <c:crosses val="autoZero"/>
        <c:auto val="1"/>
        <c:lblAlgn val="ctr"/>
        <c:lblOffset val="100"/>
        <c:noMultiLvlLbl val="0"/>
      </c:catAx>
      <c:valAx>
        <c:axId val="9516200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es-AR"/>
          </a:p>
        </c:txPr>
        <c:crossAx val="951621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D9005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7.76</c:v>
                </c:pt>
                <c:pt idx="1">
                  <c:v>7.96</c:v>
                </c:pt>
                <c:pt idx="2">
                  <c:v>9.15</c:v>
                </c:pt>
                <c:pt idx="3">
                  <c:v>8.09</c:v>
                </c:pt>
                <c:pt idx="4">
                  <c:v>5.52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6B-4C41-9295-EAECFC522E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099B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4.33</c:v>
                </c:pt>
                <c:pt idx="1">
                  <c:v>4.43</c:v>
                </c:pt>
                <c:pt idx="2">
                  <c:v>5.12</c:v>
                </c:pt>
                <c:pt idx="3">
                  <c:v>4.54</c:v>
                </c:pt>
                <c:pt idx="4">
                  <c:v>3.08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84-421A-A6E3-735810439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524528"/>
        <c:axId val="430522128"/>
      </c:lineChart>
      <c:catAx>
        <c:axId val="43052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2128"/>
        <c:crosses val="autoZero"/>
        <c:auto val="1"/>
        <c:lblAlgn val="ctr"/>
        <c:lblOffset val="100"/>
        <c:noMultiLvlLbl val="0"/>
      </c:catAx>
      <c:valAx>
        <c:axId val="43052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45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D9005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3.19</c:v>
                </c:pt>
                <c:pt idx="1">
                  <c:v>2.99</c:v>
                </c:pt>
                <c:pt idx="2">
                  <c:v>2.5299999999999998</c:v>
                </c:pt>
                <c:pt idx="3">
                  <c:v>2.2799999999999998</c:v>
                </c:pt>
                <c:pt idx="4">
                  <c:v>1.45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29-4D42-BB0A-FBCBCCCC5B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099B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1.79</c:v>
                </c:pt>
                <c:pt idx="1">
                  <c:v>1.67</c:v>
                </c:pt>
                <c:pt idx="2">
                  <c:v>1.4</c:v>
                </c:pt>
                <c:pt idx="3">
                  <c:v>1.27</c:v>
                </c:pt>
                <c:pt idx="4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29-4D42-BB0A-FBCBCCCC5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524528"/>
        <c:axId val="430522128"/>
      </c:lineChart>
      <c:catAx>
        <c:axId val="43052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2128"/>
        <c:crosses val="autoZero"/>
        <c:auto val="1"/>
        <c:lblAlgn val="ctr"/>
        <c:lblOffset val="100"/>
        <c:noMultiLvlLbl val="0"/>
      </c:catAx>
      <c:valAx>
        <c:axId val="43052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45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D9005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1.65</c:v>
                </c:pt>
                <c:pt idx="1">
                  <c:v>2.06</c:v>
                </c:pt>
                <c:pt idx="2">
                  <c:v>2.2799999999999998</c:v>
                </c:pt>
                <c:pt idx="3">
                  <c:v>2.11</c:v>
                </c:pt>
                <c:pt idx="4">
                  <c:v>1.56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6B-4C41-9295-EAECFC522E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099BB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Q2-2022</c:v>
                </c:pt>
                <c:pt idx="1">
                  <c:v>Q3-2022</c:v>
                </c:pt>
                <c:pt idx="2">
                  <c:v>Q4-2022</c:v>
                </c:pt>
                <c:pt idx="3">
                  <c:v>Q1-2023</c:v>
                </c:pt>
                <c:pt idx="4">
                  <c:v>Q2-2023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0.92</c:v>
                </c:pt>
                <c:pt idx="1">
                  <c:v>1.1200000000000001</c:v>
                </c:pt>
                <c:pt idx="2">
                  <c:v>1.26</c:v>
                </c:pt>
                <c:pt idx="3">
                  <c:v>1.1499999999999999</c:v>
                </c:pt>
                <c:pt idx="4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84-421A-A6E3-735810439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30524528"/>
        <c:axId val="430522128"/>
      </c:lineChart>
      <c:catAx>
        <c:axId val="43052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2128"/>
        <c:crosses val="autoZero"/>
        <c:auto val="1"/>
        <c:lblAlgn val="ctr"/>
        <c:lblOffset val="100"/>
        <c:noMultiLvlLbl val="0"/>
      </c:catAx>
      <c:valAx>
        <c:axId val="430522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5245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40FA7-C0A8-4A2C-815E-E2DC63C10E1E}" type="datetimeFigureOut">
              <a:rPr lang="es-AR" smtClean="0"/>
              <a:t>21/9/2025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49F9F-A08E-4AEF-9C21-26B54AD8485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154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Key </a:t>
            </a:r>
            <a:r>
              <a:rPr lang="es-AR" dirty="0" err="1"/>
              <a:t>takeaways</a:t>
            </a:r>
            <a:r>
              <a:rPr lang="es-AR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 err="1"/>
              <a:t>Our</a:t>
            </a:r>
            <a:r>
              <a:rPr lang="es-AR" dirty="0"/>
              <a:t> </a:t>
            </a:r>
            <a:r>
              <a:rPr lang="es-AR" dirty="0" err="1"/>
              <a:t>drop</a:t>
            </a:r>
            <a:r>
              <a:rPr lang="es-AR" dirty="0"/>
              <a:t> in </a:t>
            </a:r>
            <a:r>
              <a:rPr lang="es-AR" dirty="0" err="1"/>
              <a:t>revenue</a:t>
            </a:r>
            <a:r>
              <a:rPr lang="es-AR" dirty="0"/>
              <a:t> and </a:t>
            </a:r>
            <a:r>
              <a:rPr lang="es-AR" dirty="0" err="1"/>
              <a:t>gross</a:t>
            </a:r>
            <a:r>
              <a:rPr lang="es-AR" dirty="0"/>
              <a:t> </a:t>
            </a:r>
            <a:r>
              <a:rPr lang="es-AR" dirty="0" err="1"/>
              <a:t>profit</a:t>
            </a:r>
            <a:r>
              <a:rPr lang="es-AR" dirty="0"/>
              <a:t> has </a:t>
            </a:r>
            <a:r>
              <a:rPr lang="es-AR" dirty="0" err="1"/>
              <a:t>been</a:t>
            </a:r>
            <a:r>
              <a:rPr lang="es-AR" dirty="0"/>
              <a:t> </a:t>
            </a:r>
            <a:r>
              <a:rPr lang="es-AR" dirty="0" err="1"/>
              <a:t>far</a:t>
            </a:r>
            <a:r>
              <a:rPr lang="es-AR" dirty="0"/>
              <a:t> </a:t>
            </a:r>
            <a:r>
              <a:rPr lang="es-AR" dirty="0" err="1"/>
              <a:t>greater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USA and UK </a:t>
            </a:r>
            <a:r>
              <a:rPr lang="es-AR" dirty="0" err="1"/>
              <a:t>stores</a:t>
            </a:r>
            <a:r>
              <a:rPr lang="es-AR" dirty="0"/>
              <a:t> </a:t>
            </a:r>
            <a:r>
              <a:rPr lang="es-AR" dirty="0" err="1"/>
              <a:t>than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online store and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rest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countries</a:t>
            </a:r>
            <a:r>
              <a:rPr lang="es-A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 err="1"/>
              <a:t>For</a:t>
            </a:r>
            <a:r>
              <a:rPr lang="es-AR" dirty="0"/>
              <a:t> USA and </a:t>
            </a:r>
            <a:r>
              <a:rPr lang="es-AR" dirty="0" err="1"/>
              <a:t>the</a:t>
            </a:r>
            <a:r>
              <a:rPr lang="es-AR" dirty="0"/>
              <a:t> UK, </a:t>
            </a:r>
            <a:r>
              <a:rPr lang="es-AR" dirty="0" err="1"/>
              <a:t>both</a:t>
            </a:r>
            <a:r>
              <a:rPr lang="es-AR" dirty="0"/>
              <a:t> </a:t>
            </a:r>
            <a:r>
              <a:rPr lang="es-AR" dirty="0" err="1"/>
              <a:t>measures</a:t>
            </a:r>
            <a:r>
              <a:rPr lang="es-AR" dirty="0"/>
              <a:t> </a:t>
            </a:r>
            <a:r>
              <a:rPr lang="es-AR" dirty="0" err="1"/>
              <a:t>decreased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no </a:t>
            </a:r>
            <a:r>
              <a:rPr lang="es-AR" dirty="0" err="1"/>
              <a:t>interruption</a:t>
            </a:r>
            <a:r>
              <a:rPr lang="es-AR" dirty="0"/>
              <a:t> </a:t>
            </a:r>
            <a:r>
              <a:rPr lang="es-AR" dirty="0" err="1"/>
              <a:t>through</a:t>
            </a:r>
            <a:r>
              <a:rPr lang="es-AR" dirty="0"/>
              <a:t> </a:t>
            </a:r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year</a:t>
            </a:r>
            <a:r>
              <a:rPr lang="es-AR" dirty="0"/>
              <a:t>, </a:t>
            </a:r>
            <a:r>
              <a:rPr lang="es-AR" dirty="0" err="1"/>
              <a:t>reaching</a:t>
            </a:r>
            <a:r>
              <a:rPr lang="es-AR" dirty="0"/>
              <a:t> a </a:t>
            </a:r>
            <a:r>
              <a:rPr lang="es-AR" dirty="0" err="1"/>
              <a:t>year-to-year</a:t>
            </a:r>
            <a:r>
              <a:rPr lang="es-AR" dirty="0"/>
              <a:t> </a:t>
            </a:r>
            <a:r>
              <a:rPr lang="es-AR" dirty="0" err="1"/>
              <a:t>fall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more </a:t>
            </a:r>
            <a:r>
              <a:rPr lang="es-AR" dirty="0" err="1"/>
              <a:t>than</a:t>
            </a:r>
            <a:r>
              <a:rPr lang="es-AR" dirty="0"/>
              <a:t> 50%.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9F9F-A08E-4AEF-9C21-26B54AD84856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471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Key </a:t>
            </a:r>
            <a:r>
              <a:rPr lang="es-AR" dirty="0" err="1"/>
              <a:t>takeaways</a:t>
            </a:r>
            <a:r>
              <a:rPr lang="es-AR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product</a:t>
            </a:r>
            <a:r>
              <a:rPr lang="es-AR" dirty="0"/>
              <a:t> </a:t>
            </a:r>
            <a:r>
              <a:rPr lang="es-AR" dirty="0" err="1"/>
              <a:t>categories</a:t>
            </a:r>
            <a:r>
              <a:rPr lang="es-AR" dirty="0"/>
              <a:t> </a:t>
            </a:r>
            <a:r>
              <a:rPr lang="es-AR" dirty="0" err="1"/>
              <a:t>showed</a:t>
            </a:r>
            <a:r>
              <a:rPr lang="es-AR" dirty="0"/>
              <a:t> a </a:t>
            </a:r>
            <a:r>
              <a:rPr lang="es-AR" dirty="0" err="1"/>
              <a:t>decrease</a:t>
            </a:r>
            <a:r>
              <a:rPr lang="es-AR" dirty="0"/>
              <a:t> in </a:t>
            </a:r>
            <a:r>
              <a:rPr lang="es-AR" dirty="0" err="1"/>
              <a:t>revenue</a:t>
            </a:r>
            <a:r>
              <a:rPr lang="es-AR" dirty="0"/>
              <a:t> and </a:t>
            </a:r>
            <a:r>
              <a:rPr lang="es-AR" dirty="0" err="1"/>
              <a:t>profit</a:t>
            </a:r>
            <a:r>
              <a:rPr lang="es-AR" dirty="0"/>
              <a:t>. </a:t>
            </a:r>
            <a:r>
              <a:rPr lang="es-AR" dirty="0" err="1"/>
              <a:t>For</a:t>
            </a:r>
            <a:r>
              <a:rPr lang="es-AR" dirty="0"/>
              <a:t> Audio, </a:t>
            </a:r>
            <a:r>
              <a:rPr lang="es-AR" dirty="0" err="1"/>
              <a:t>Games</a:t>
            </a:r>
            <a:r>
              <a:rPr lang="es-AR" dirty="0"/>
              <a:t> and </a:t>
            </a:r>
            <a:r>
              <a:rPr lang="es-AR" dirty="0" err="1"/>
              <a:t>Toys</a:t>
            </a:r>
            <a:r>
              <a:rPr lang="es-AR" dirty="0"/>
              <a:t>, and Home </a:t>
            </a:r>
            <a:r>
              <a:rPr lang="es-AR" dirty="0" err="1"/>
              <a:t>Appliances</a:t>
            </a:r>
            <a:r>
              <a:rPr lang="es-AR" dirty="0"/>
              <a:t>,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year-to-year</a:t>
            </a:r>
            <a:r>
              <a:rPr lang="es-AR" dirty="0"/>
              <a:t> </a:t>
            </a:r>
            <a:r>
              <a:rPr lang="es-AR" dirty="0" err="1"/>
              <a:t>decrease</a:t>
            </a:r>
            <a:r>
              <a:rPr lang="es-AR" dirty="0"/>
              <a:t> </a:t>
            </a:r>
            <a:r>
              <a:rPr lang="es-AR" dirty="0" err="1"/>
              <a:t>was</a:t>
            </a:r>
            <a:r>
              <a:rPr lang="es-AR" dirty="0"/>
              <a:t> </a:t>
            </a:r>
            <a:r>
              <a:rPr lang="es-AR" dirty="0" err="1"/>
              <a:t>milder</a:t>
            </a:r>
            <a:r>
              <a:rPr lang="es-AR" dirty="0"/>
              <a:t>, </a:t>
            </a:r>
            <a:r>
              <a:rPr lang="es-AR" dirty="0" err="1"/>
              <a:t>of</a:t>
            </a:r>
            <a:r>
              <a:rPr lang="es-AR" dirty="0"/>
              <a:t> 5-6%.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remaining</a:t>
            </a:r>
            <a:r>
              <a:rPr lang="es-AR" dirty="0"/>
              <a:t> </a:t>
            </a:r>
            <a:r>
              <a:rPr lang="es-AR" dirty="0" err="1"/>
              <a:t>categories</a:t>
            </a:r>
            <a:r>
              <a:rPr lang="es-AR" dirty="0"/>
              <a:t>, </a:t>
            </a:r>
            <a:r>
              <a:rPr lang="es-AR" dirty="0" err="1"/>
              <a:t>there</a:t>
            </a:r>
            <a:r>
              <a:rPr lang="es-AR" dirty="0"/>
              <a:t> </a:t>
            </a:r>
            <a:r>
              <a:rPr lang="es-AR" dirty="0" err="1"/>
              <a:t>was</a:t>
            </a:r>
            <a:r>
              <a:rPr lang="es-AR" dirty="0"/>
              <a:t> a </a:t>
            </a:r>
            <a:r>
              <a:rPr lang="es-AR" dirty="0" err="1"/>
              <a:t>much</a:t>
            </a:r>
            <a:r>
              <a:rPr lang="es-AR" dirty="0"/>
              <a:t> </a:t>
            </a:r>
            <a:r>
              <a:rPr lang="es-AR" dirty="0" err="1"/>
              <a:t>stronger</a:t>
            </a:r>
            <a:r>
              <a:rPr lang="es-AR" dirty="0"/>
              <a:t> </a:t>
            </a:r>
            <a:r>
              <a:rPr lang="es-AR" dirty="0" err="1"/>
              <a:t>drop</a:t>
            </a:r>
            <a:r>
              <a:rPr lang="es-AR" dirty="0"/>
              <a:t>, </a:t>
            </a:r>
            <a:r>
              <a:rPr lang="es-AR" dirty="0" err="1"/>
              <a:t>of</a:t>
            </a:r>
            <a:r>
              <a:rPr lang="es-AR" dirty="0"/>
              <a:t> more </a:t>
            </a:r>
            <a:r>
              <a:rPr lang="es-AR" dirty="0" err="1"/>
              <a:t>than</a:t>
            </a:r>
            <a:r>
              <a:rPr lang="es-AR" dirty="0"/>
              <a:t> 40%.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9F9F-A08E-4AEF-9C21-26B54AD84856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426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Key </a:t>
            </a:r>
            <a:r>
              <a:rPr lang="es-AR" dirty="0" err="1"/>
              <a:t>takeaways</a:t>
            </a:r>
            <a:r>
              <a:rPr lang="es-AR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 err="1"/>
              <a:t>Our</a:t>
            </a:r>
            <a:r>
              <a:rPr lang="es-AR" dirty="0"/>
              <a:t> </a:t>
            </a:r>
            <a:r>
              <a:rPr lang="es-AR" dirty="0" err="1"/>
              <a:t>three</a:t>
            </a:r>
            <a:r>
              <a:rPr lang="es-AR" dirty="0"/>
              <a:t> top </a:t>
            </a:r>
            <a:r>
              <a:rPr lang="es-AR" dirty="0" err="1"/>
              <a:t>products</a:t>
            </a:r>
            <a:r>
              <a:rPr lang="es-AR" dirty="0"/>
              <a:t> in </a:t>
            </a:r>
            <a:r>
              <a:rPr lang="es-AR" dirty="0" err="1"/>
              <a:t>terms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profit</a:t>
            </a:r>
            <a:r>
              <a:rPr lang="es-AR" dirty="0"/>
              <a:t> are </a:t>
            </a:r>
            <a:r>
              <a:rPr lang="es-AR" dirty="0" err="1"/>
              <a:t>also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ones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registered</a:t>
            </a:r>
            <a:r>
              <a:rPr lang="es-AR" dirty="0"/>
              <a:t> </a:t>
            </a:r>
            <a:r>
              <a:rPr lang="es-AR" dirty="0" err="1"/>
              <a:t>an</a:t>
            </a:r>
            <a:r>
              <a:rPr lang="es-AR" dirty="0"/>
              <a:t> </a:t>
            </a:r>
            <a:r>
              <a:rPr lang="es-AR" dirty="0" err="1"/>
              <a:t>increase</a:t>
            </a:r>
            <a:r>
              <a:rPr lang="es-AR" dirty="0"/>
              <a:t> in </a:t>
            </a:r>
            <a:r>
              <a:rPr lang="es-AR" dirty="0" err="1"/>
              <a:t>year-to-year</a:t>
            </a:r>
            <a:r>
              <a:rPr lang="es-AR" dirty="0"/>
              <a:t> </a:t>
            </a:r>
            <a:r>
              <a:rPr lang="es-AR" dirty="0" err="1"/>
              <a:t>revenue</a:t>
            </a:r>
            <a:r>
              <a:rPr lang="es-AR" dirty="0"/>
              <a:t> and </a:t>
            </a:r>
            <a:r>
              <a:rPr lang="es-AR" dirty="0" err="1"/>
              <a:t>profit</a:t>
            </a:r>
            <a:r>
              <a:rPr lang="es-A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A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both</a:t>
            </a:r>
            <a:r>
              <a:rPr lang="es-AR" dirty="0"/>
              <a:t> </a:t>
            </a:r>
            <a:r>
              <a:rPr lang="es-AR" dirty="0" err="1"/>
              <a:t>measures</a:t>
            </a:r>
            <a:r>
              <a:rPr lang="es-AR" dirty="0"/>
              <a:t>, </a:t>
            </a:r>
            <a:r>
              <a:rPr lang="es-AR" dirty="0" err="1"/>
              <a:t>there</a:t>
            </a:r>
            <a:r>
              <a:rPr lang="es-AR" dirty="0"/>
              <a:t> </a:t>
            </a:r>
            <a:r>
              <a:rPr lang="es-AR" dirty="0" err="1"/>
              <a:t>was</a:t>
            </a:r>
            <a:r>
              <a:rPr lang="es-AR" dirty="0"/>
              <a:t> a </a:t>
            </a:r>
            <a:r>
              <a:rPr lang="es-AR" dirty="0" err="1"/>
              <a:t>significant</a:t>
            </a:r>
            <a:r>
              <a:rPr lang="es-AR" dirty="0"/>
              <a:t> </a:t>
            </a:r>
            <a:r>
              <a:rPr lang="es-AR" dirty="0" err="1"/>
              <a:t>growth</a:t>
            </a:r>
            <a:r>
              <a:rPr lang="es-AR" dirty="0"/>
              <a:t>, </a:t>
            </a:r>
            <a:r>
              <a:rPr lang="es-AR" dirty="0" err="1"/>
              <a:t>near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30%.</a:t>
            </a:r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49F9F-A08E-4AEF-9C21-26B54AD84856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263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1F6FDFB-55C9-40E0-CC7F-2EB5927B7E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18951" y="4846999"/>
            <a:ext cx="4354090" cy="436548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pPr lvl="0"/>
            <a:r>
              <a:rPr lang="es-AR" dirty="0"/>
              <a:t>PRESENTATION SUBTITLE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C3161B6-0355-E9AB-821C-F385AD70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7720" y="3992321"/>
            <a:ext cx="5676553" cy="638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pPr lvl="0"/>
            <a:r>
              <a:rPr lang="en-GB" dirty="0"/>
              <a:t>PRESENTATION TITLE</a:t>
            </a:r>
            <a:endParaRPr lang="es-A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67277-611E-BE9C-4BA4-10F113DBC4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852" y="1451529"/>
            <a:ext cx="3948295" cy="1501396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02FC404-92DA-B6B4-0194-AC5607F3C2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2613" y="6373017"/>
            <a:ext cx="1728787" cy="3077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s-AR" dirty="0"/>
              <a:t>PRESENTED BY: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FF26EC71-156F-1B74-8BFA-FD2912BE34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7211" y="6373017"/>
            <a:ext cx="2154200" cy="3077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s-AR" dirty="0"/>
              <a:t>DATE OF PRESENTATION:</a:t>
            </a:r>
          </a:p>
        </p:txBody>
      </p:sp>
    </p:spTree>
    <p:extLst>
      <p:ext uri="{BB962C8B-B14F-4D97-AF65-F5344CB8AC3E}">
        <p14:creationId xmlns:p14="http://schemas.microsoft.com/office/powerpoint/2010/main" val="48452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980E0F-5694-8F3F-A842-FEED63215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0FF9258-F187-709F-5265-A2F8DD7A1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98302"/>
          </a:xfrm>
          <a:prstGeom prst="rect">
            <a:avLst/>
          </a:prstGeo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es-A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1F3D6F-8572-4C5C-41BF-E64A72657AB8}"/>
              </a:ext>
            </a:extLst>
          </p:cNvPr>
          <p:cNvSpPr/>
          <p:nvPr userDrawn="1"/>
        </p:nvSpPr>
        <p:spPr>
          <a:xfrm>
            <a:off x="0" y="3336721"/>
            <a:ext cx="12192000" cy="92279"/>
          </a:xfrm>
          <a:prstGeom prst="rect">
            <a:avLst/>
          </a:prstGeom>
          <a:solidFill>
            <a:srgbClr val="F099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04A8E1-2057-9FE2-C124-A1E275D8FA37}"/>
              </a:ext>
            </a:extLst>
          </p:cNvPr>
          <p:cNvSpPr/>
          <p:nvPr userDrawn="1"/>
        </p:nvSpPr>
        <p:spPr>
          <a:xfrm>
            <a:off x="0" y="3189913"/>
            <a:ext cx="12192000" cy="92279"/>
          </a:xfrm>
          <a:prstGeom prst="rect">
            <a:avLst/>
          </a:prstGeom>
          <a:solidFill>
            <a:srgbClr val="D9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82DC04-7C28-2A28-AD3D-A01AA37882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083" y="5921360"/>
            <a:ext cx="1856451" cy="705942"/>
          </a:xfrm>
          <a:prstGeom prst="rect">
            <a:avLst/>
          </a:prstGeom>
        </p:spPr>
      </p:pic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E82AFE16-111B-DEFD-0095-1321CAFF96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0059" y="3741490"/>
            <a:ext cx="5676553" cy="5443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pPr lvl="0"/>
            <a:r>
              <a:rPr lang="en-GB" dirty="0"/>
              <a:t>CHAPTER TITLE</a:t>
            </a:r>
            <a:endParaRPr lang="es-AR" dirty="0"/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4D1D900E-BB2D-CBEE-E7FB-CB36C1713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0059" y="4437776"/>
            <a:ext cx="4354090" cy="36176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pPr lvl="0"/>
            <a:r>
              <a:rPr lang="es-AR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164936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2AC40-F7AC-43EF-5196-E5F9A0FF13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97618496-C91F-75B5-DEA1-7DD0D28143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61844" cy="6858000"/>
          </a:xfrm>
          <a:prstGeom prst="rect">
            <a:avLst/>
          </a:prstGeom>
          <a:noFill/>
        </p:spPr>
        <p:txBody>
          <a:bodyPr/>
          <a:lstStyle/>
          <a:p>
            <a:r>
              <a:rPr lang="en-GB"/>
              <a:t>Click icon to add picture</a:t>
            </a:r>
            <a:endParaRPr lang="es-A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9BA369-412C-0883-EABE-A7CEDF621771}"/>
              </a:ext>
            </a:extLst>
          </p:cNvPr>
          <p:cNvSpPr/>
          <p:nvPr userDrawn="1"/>
        </p:nvSpPr>
        <p:spPr>
          <a:xfrm flipH="1">
            <a:off x="6002400" y="0"/>
            <a:ext cx="93600" cy="6858000"/>
          </a:xfrm>
          <a:prstGeom prst="rect">
            <a:avLst/>
          </a:prstGeom>
          <a:solidFill>
            <a:srgbClr val="F099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50A91F-D3A5-1A11-5D54-E97D6AA4E078}"/>
              </a:ext>
            </a:extLst>
          </p:cNvPr>
          <p:cNvSpPr/>
          <p:nvPr userDrawn="1"/>
        </p:nvSpPr>
        <p:spPr>
          <a:xfrm flipH="1">
            <a:off x="5853455" y="0"/>
            <a:ext cx="93600" cy="6858000"/>
          </a:xfrm>
          <a:prstGeom prst="rect">
            <a:avLst/>
          </a:prstGeom>
          <a:solidFill>
            <a:srgbClr val="D900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6F62B-9219-28E6-EF74-D3ADC2125D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083" y="5921360"/>
            <a:ext cx="1856451" cy="705942"/>
          </a:xfrm>
          <a:prstGeom prst="rect">
            <a:avLst/>
          </a:prstGeom>
        </p:spPr>
      </p:pic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50B8F5EC-BE8B-1E7A-78C0-01DA21187E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2079" y="365044"/>
            <a:ext cx="4354090" cy="5443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pPr lvl="0"/>
            <a:r>
              <a:rPr lang="en-GB" dirty="0"/>
              <a:t>CHAPTER TITLE</a:t>
            </a:r>
            <a:endParaRPr lang="es-AR" dirty="0"/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6ADE3000-14C6-F667-B664-2459A5B475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42078" y="1061330"/>
            <a:ext cx="4354090" cy="36176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pPr lvl="0"/>
            <a:r>
              <a:rPr lang="es-AR" dirty="0"/>
              <a:t>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227767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4F9DD5-9AEB-E608-5E29-70A7F8F41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6230" y="1623887"/>
            <a:ext cx="4873032" cy="4598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pPr lvl="0"/>
            <a:r>
              <a:rPr lang="es-AR" dirty="0"/>
              <a:t>Chart </a:t>
            </a:r>
            <a:r>
              <a:rPr lang="es-AR" dirty="0" err="1"/>
              <a:t>content</a:t>
            </a:r>
            <a:r>
              <a:rPr lang="es-AR" dirty="0"/>
              <a:t> </a:t>
            </a:r>
            <a:r>
              <a:rPr lang="es-AR" dirty="0" err="1"/>
              <a:t>explanation</a:t>
            </a:r>
            <a:r>
              <a:rPr lang="es-A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DE3AD-CA10-E2B3-14F7-615473B08E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083" y="239017"/>
            <a:ext cx="1856451" cy="705942"/>
          </a:xfrm>
          <a:prstGeom prst="rect">
            <a:avLst/>
          </a:prstGeom>
        </p:spPr>
      </p:pic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C32229FF-81D4-12B2-3587-7566B3C6F5CC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82738" y="1623889"/>
            <a:ext cx="4873034" cy="45989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s-AR"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46BB5B2E-82E3-F5F3-11A2-E826A3465E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737" y="764076"/>
            <a:ext cx="4354090" cy="36176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pPr lvl="0"/>
            <a:r>
              <a:rPr lang="es-AR" dirty="0"/>
              <a:t>GENERAL CONTENT (CHART)</a:t>
            </a:r>
          </a:p>
        </p:txBody>
      </p:sp>
    </p:spTree>
    <p:extLst>
      <p:ext uri="{BB962C8B-B14F-4D97-AF65-F5344CB8AC3E}">
        <p14:creationId xmlns:p14="http://schemas.microsoft.com/office/powerpoint/2010/main" val="269498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B001118-E472-22AE-1427-4E0CBC74CBAA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82737" y="1623887"/>
            <a:ext cx="4873032" cy="45989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table</a:t>
            </a:r>
            <a:endParaRPr lang="es-A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4F9DD5-9AEB-E608-5E29-70A7F8F415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6230" y="1623887"/>
            <a:ext cx="4873032" cy="4598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pPr lvl="0"/>
            <a:r>
              <a:rPr lang="es-AR" dirty="0"/>
              <a:t>Table </a:t>
            </a:r>
            <a:r>
              <a:rPr lang="es-AR" dirty="0" err="1"/>
              <a:t>content</a:t>
            </a:r>
            <a:r>
              <a:rPr lang="es-AR" dirty="0"/>
              <a:t> </a:t>
            </a:r>
            <a:r>
              <a:rPr lang="es-AR" dirty="0" err="1"/>
              <a:t>explanation</a:t>
            </a:r>
            <a:r>
              <a:rPr lang="es-A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DE3AD-CA10-E2B3-14F7-615473B08E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083" y="239017"/>
            <a:ext cx="1856451" cy="705942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46BB5B2E-82E3-F5F3-11A2-E826A3465E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737" y="764076"/>
            <a:ext cx="4354090" cy="361766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defRPr>
            </a:lvl1pPr>
          </a:lstStyle>
          <a:p>
            <a:pPr lvl="0"/>
            <a:r>
              <a:rPr lang="es-AR" dirty="0"/>
              <a:t>GENERAL CONTENT (TABLE)</a:t>
            </a:r>
          </a:p>
        </p:txBody>
      </p:sp>
    </p:spTree>
    <p:extLst>
      <p:ext uri="{BB962C8B-B14F-4D97-AF65-F5344CB8AC3E}">
        <p14:creationId xmlns:p14="http://schemas.microsoft.com/office/powerpoint/2010/main" val="23293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0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64" r:id="rId3"/>
    <p:sldLayoutId id="2147483663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09CA6A-9AD3-02FC-9EF1-9F80E9C4D4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28289" y="4846999"/>
            <a:ext cx="6135422" cy="436548"/>
          </a:xfrm>
        </p:spPr>
        <p:txBody>
          <a:bodyPr/>
          <a:lstStyle/>
          <a:p>
            <a:r>
              <a:rPr lang="es-AR" dirty="0"/>
              <a:t>COMPANY RESULTS UP TO Q2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8A6B8-6002-8D1D-74CF-C318F216FF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169" y="3992321"/>
            <a:ext cx="7157661" cy="638305"/>
          </a:xfrm>
        </p:spPr>
        <p:txBody>
          <a:bodyPr/>
          <a:lstStyle/>
          <a:p>
            <a:r>
              <a:rPr lang="es-AR" dirty="0"/>
              <a:t>RESULTS AND 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C6B83-DA14-CA44-802C-BCE0F5E1FC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613" y="6373017"/>
            <a:ext cx="1874446" cy="307777"/>
          </a:xfrm>
        </p:spPr>
        <p:txBody>
          <a:bodyPr/>
          <a:lstStyle/>
          <a:p>
            <a:r>
              <a:rPr lang="es-AR" dirty="0"/>
              <a:t>J. DOE - CFO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26BB2-27F5-F396-F1E2-2E90E87979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dirty="0"/>
              <a:t>09-01-2023</a:t>
            </a:r>
          </a:p>
        </p:txBody>
      </p:sp>
    </p:spTree>
    <p:extLst>
      <p:ext uri="{BB962C8B-B14F-4D97-AF65-F5344CB8AC3E}">
        <p14:creationId xmlns:p14="http://schemas.microsoft.com/office/powerpoint/2010/main" val="69875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46B81-81ED-B8B0-27CE-10CFEED42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EC555-D125-57D1-1362-7EADA53254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2079" y="365044"/>
            <a:ext cx="4648650" cy="544351"/>
          </a:xfrm>
        </p:spPr>
        <p:txBody>
          <a:bodyPr/>
          <a:lstStyle/>
          <a:p>
            <a:r>
              <a:rPr lang="es-AR" dirty="0"/>
              <a:t>OUR CUSTOMERS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87534-BD24-C56B-E931-71C15261CC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42077" y="1061330"/>
            <a:ext cx="5222393" cy="361766"/>
          </a:xfrm>
        </p:spPr>
        <p:txBody>
          <a:bodyPr/>
          <a:lstStyle/>
          <a:p>
            <a:r>
              <a:rPr lang="es-AR" dirty="0"/>
              <a:t>DEMOGRAPHICS AND HABITS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430D13A-7FD6-CD25-093A-AA3B192BF8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7" b="11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957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92C1E-FE1A-3B67-BB6C-69EB54F96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84C3C-4296-FF0E-B020-D6BC7110ED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737" y="764076"/>
            <a:ext cx="4658048" cy="361766"/>
          </a:xfrm>
        </p:spPr>
        <p:txBody>
          <a:bodyPr/>
          <a:lstStyle/>
          <a:p>
            <a:r>
              <a:rPr lang="es-AR" dirty="0"/>
              <a:t>CUSTOMERS STATISTICS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28B0FE3-E6E1-661E-52DD-454C2510C3FF}"/>
              </a:ext>
            </a:extLst>
          </p:cNvPr>
          <p:cNvSpPr txBox="1">
            <a:spLocks/>
          </p:cNvSpPr>
          <p:nvPr/>
        </p:nvSpPr>
        <p:spPr>
          <a:xfrm>
            <a:off x="1079774" y="2486155"/>
            <a:ext cx="2036345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600" dirty="0"/>
              <a:t>BY GENDER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FB32FCB-3570-6557-B40E-13D822E8AB15}"/>
              </a:ext>
            </a:extLst>
          </p:cNvPr>
          <p:cNvSpPr txBox="1">
            <a:spLocks/>
          </p:cNvSpPr>
          <p:nvPr/>
        </p:nvSpPr>
        <p:spPr>
          <a:xfrm>
            <a:off x="5140785" y="2486155"/>
            <a:ext cx="2036345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600" dirty="0"/>
              <a:t>BY AGE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9B77C86-6487-7C7D-569E-813F2245C246}"/>
              </a:ext>
            </a:extLst>
          </p:cNvPr>
          <p:cNvSpPr txBox="1">
            <a:spLocks/>
          </p:cNvSpPr>
          <p:nvPr/>
        </p:nvSpPr>
        <p:spPr>
          <a:xfrm>
            <a:off x="9201796" y="2486155"/>
            <a:ext cx="2036345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600" dirty="0"/>
              <a:t>BY COUNTRY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81C3512-C9F6-BC8E-261E-F6BC4D68A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017106"/>
              </p:ext>
            </p:extLst>
          </p:nvPr>
        </p:nvGraphicFramePr>
        <p:xfrm>
          <a:off x="224322" y="3294765"/>
          <a:ext cx="3747247" cy="3044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BB0D612-EBCC-471D-26A6-5AD83D001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4473024"/>
              </p:ext>
            </p:extLst>
          </p:nvPr>
        </p:nvGraphicFramePr>
        <p:xfrm>
          <a:off x="3833101" y="3090610"/>
          <a:ext cx="4525797" cy="3452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792C4BD-9C05-3675-2AD9-46C4060266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527889"/>
              </p:ext>
            </p:extLst>
          </p:nvPr>
        </p:nvGraphicFramePr>
        <p:xfrm>
          <a:off x="8696131" y="2913327"/>
          <a:ext cx="3227950" cy="3629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3F39DC8-72AF-B561-BCF0-5ADBF1F50D7D}"/>
              </a:ext>
            </a:extLst>
          </p:cNvPr>
          <p:cNvSpPr txBox="1">
            <a:spLocks/>
          </p:cNvSpPr>
          <p:nvPr/>
        </p:nvSpPr>
        <p:spPr>
          <a:xfrm>
            <a:off x="482737" y="1460429"/>
            <a:ext cx="4813163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000" dirty="0"/>
              <a:t>TOTAL CUSTOMERS: </a:t>
            </a:r>
            <a:r>
              <a:rPr lang="es-AR" sz="2000" b="1" dirty="0">
                <a:solidFill>
                  <a:srgbClr val="D90054"/>
                </a:solidFill>
              </a:rPr>
              <a:t>3164</a:t>
            </a:r>
            <a:endParaRPr lang="es-AR" sz="20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AF0BBBC-1A7A-99E6-ADA0-9A19642EC588}"/>
              </a:ext>
            </a:extLst>
          </p:cNvPr>
          <p:cNvSpPr txBox="1">
            <a:spLocks/>
          </p:cNvSpPr>
          <p:nvPr/>
        </p:nvSpPr>
        <p:spPr>
          <a:xfrm>
            <a:off x="5667375" y="1460429"/>
            <a:ext cx="5570766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000" dirty="0"/>
              <a:t>WITH +1 PURCHASE: </a:t>
            </a:r>
            <a:r>
              <a:rPr lang="es-AR" sz="2000" b="1" dirty="0">
                <a:solidFill>
                  <a:srgbClr val="D90054"/>
                </a:solidFill>
              </a:rPr>
              <a:t>87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50355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CE984-B66B-D467-D0B2-9D5E9F539D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AR" dirty="0"/>
              <a:t>KEY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62BAD-B2C2-63BC-6745-CD9C87158A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42077" y="1061330"/>
            <a:ext cx="5437547" cy="361766"/>
          </a:xfrm>
        </p:spPr>
        <p:txBody>
          <a:bodyPr/>
          <a:lstStyle/>
          <a:p>
            <a:r>
              <a:rPr lang="es-AR" dirty="0"/>
              <a:t>OUR STRENGHTS AND WEAKNESSES</a:t>
            </a:r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75DE331D-3289-34C3-BCA7-988DA9524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" r="35579"/>
          <a:stretch>
            <a:fillRect/>
          </a:stretch>
        </p:blipFill>
        <p:spPr>
          <a:xfrm>
            <a:off x="0" y="0"/>
            <a:ext cx="5861844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018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49BE2-DAA2-E295-E0E0-C90926635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32026D6-5C92-FBD2-1CB8-9231743AAEB7}"/>
              </a:ext>
            </a:extLst>
          </p:cNvPr>
          <p:cNvSpPr/>
          <p:nvPr/>
        </p:nvSpPr>
        <p:spPr>
          <a:xfrm>
            <a:off x="417421" y="1813671"/>
            <a:ext cx="2024779" cy="612000"/>
          </a:xfrm>
          <a:prstGeom prst="rect">
            <a:avLst/>
          </a:prstGeom>
          <a:noFill/>
          <a:ln>
            <a:solidFill>
              <a:srgbClr val="F099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0371312-239E-71D7-033E-528B025AD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18" y="1794621"/>
            <a:ext cx="1688384" cy="642032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7072CDC-6449-C2B6-B8B4-F0AE5D11E2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2126279"/>
              </p:ext>
            </p:extLst>
          </p:nvPr>
        </p:nvGraphicFramePr>
        <p:xfrm>
          <a:off x="423012" y="3728456"/>
          <a:ext cx="4354090" cy="276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07560-9315-D132-7549-C9515A575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87519" y="1902467"/>
            <a:ext cx="1621628" cy="361766"/>
          </a:xfrm>
        </p:spPr>
        <p:txBody>
          <a:bodyPr/>
          <a:lstStyle/>
          <a:p>
            <a:r>
              <a:rPr lang="es-AR" sz="1600" dirty="0"/>
              <a:t>REVENUE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13BF4A-F662-D390-38D8-301F1DC32532}"/>
              </a:ext>
            </a:extLst>
          </p:cNvPr>
          <p:cNvSpPr/>
          <p:nvPr/>
        </p:nvSpPr>
        <p:spPr>
          <a:xfrm>
            <a:off x="2987519" y="2176048"/>
            <a:ext cx="1243426" cy="520953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2800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5.52</a:t>
            </a:r>
            <a:r>
              <a:rPr lang="es-AR" sz="1050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2800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5279C05-3586-2399-44CE-D742A40EF6DA}"/>
              </a:ext>
            </a:extLst>
          </p:cNvPr>
          <p:cNvSpPr txBox="1">
            <a:spLocks/>
          </p:cNvSpPr>
          <p:nvPr/>
        </p:nvSpPr>
        <p:spPr>
          <a:xfrm>
            <a:off x="4234054" y="1902467"/>
            <a:ext cx="1621628" cy="305782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600" dirty="0"/>
              <a:t>GROSS PROFIT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B3533-D321-D894-D2B5-F8E58501541D}"/>
              </a:ext>
            </a:extLst>
          </p:cNvPr>
          <p:cNvSpPr/>
          <p:nvPr/>
        </p:nvSpPr>
        <p:spPr>
          <a:xfrm>
            <a:off x="4234054" y="2176048"/>
            <a:ext cx="1377492" cy="520953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2800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3.08</a:t>
            </a:r>
            <a:r>
              <a:rPr lang="es-AR" sz="1050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2800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994112-B898-8511-7C1D-DC0E4B2704F7}"/>
              </a:ext>
            </a:extLst>
          </p:cNvPr>
          <p:cNvSpPr/>
          <p:nvPr/>
        </p:nvSpPr>
        <p:spPr>
          <a:xfrm>
            <a:off x="719267" y="4370611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7.76M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5C0E3C-FBC3-B874-9F4B-A042DF48B92E}"/>
              </a:ext>
            </a:extLst>
          </p:cNvPr>
          <p:cNvSpPr/>
          <p:nvPr/>
        </p:nvSpPr>
        <p:spPr>
          <a:xfrm>
            <a:off x="3769578" y="4873989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accent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-28.84%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41C7546-B977-515D-0D2F-3E62D6EC245C}"/>
              </a:ext>
            </a:extLst>
          </p:cNvPr>
          <p:cNvSpPr txBox="1">
            <a:spLocks/>
          </p:cNvSpPr>
          <p:nvPr/>
        </p:nvSpPr>
        <p:spPr>
          <a:xfrm>
            <a:off x="635137" y="683201"/>
            <a:ext cx="5352297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REVENUE AND PROFIT EVOLUTION </a:t>
            </a:r>
            <a:r>
              <a:rPr lang="es-A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BY LOCATION OF STORES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CDCA8FB-58BC-AAF4-2347-8F877C03C21B}"/>
              </a:ext>
            </a:extLst>
          </p:cNvPr>
          <p:cNvSpPr/>
          <p:nvPr/>
        </p:nvSpPr>
        <p:spPr>
          <a:xfrm rot="10800000">
            <a:off x="3811918" y="4994639"/>
            <a:ext cx="134682" cy="11610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722DFE-E65E-2F66-2557-8CC778C2E877}"/>
              </a:ext>
            </a:extLst>
          </p:cNvPr>
          <p:cNvSpPr/>
          <p:nvPr/>
        </p:nvSpPr>
        <p:spPr>
          <a:xfrm>
            <a:off x="719267" y="5131912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4.33M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EFAE43-AF1A-076D-D006-223743801AB6}"/>
              </a:ext>
            </a:extLst>
          </p:cNvPr>
          <p:cNvSpPr/>
          <p:nvPr/>
        </p:nvSpPr>
        <p:spPr>
          <a:xfrm>
            <a:off x="3769578" y="5401975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accent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-28.95%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CA86517-7756-9639-ADD2-2A409D4C92C3}"/>
              </a:ext>
            </a:extLst>
          </p:cNvPr>
          <p:cNvSpPr/>
          <p:nvPr/>
        </p:nvSpPr>
        <p:spPr>
          <a:xfrm rot="10800000">
            <a:off x="3811918" y="5522625"/>
            <a:ext cx="134682" cy="11610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C999E9-EFA7-9AF9-44FE-F3078DEEB3E4}"/>
              </a:ext>
            </a:extLst>
          </p:cNvPr>
          <p:cNvSpPr/>
          <p:nvPr/>
        </p:nvSpPr>
        <p:spPr>
          <a:xfrm>
            <a:off x="2959526" y="1814281"/>
            <a:ext cx="2834785" cy="8827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D418A7D-6C39-FB69-8AA7-FD30FE16FF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378140"/>
              </p:ext>
            </p:extLst>
          </p:nvPr>
        </p:nvGraphicFramePr>
        <p:xfrm>
          <a:off x="7118643" y="3728456"/>
          <a:ext cx="4354090" cy="276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F797D95-AD84-9F00-A2E0-09D9B81E806D}"/>
              </a:ext>
            </a:extLst>
          </p:cNvPr>
          <p:cNvSpPr txBox="1">
            <a:spLocks/>
          </p:cNvSpPr>
          <p:nvPr/>
        </p:nvSpPr>
        <p:spPr>
          <a:xfrm>
            <a:off x="9089897" y="1901858"/>
            <a:ext cx="1621628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600"/>
              <a:t>REVENUE</a:t>
            </a:r>
            <a:endParaRPr lang="es-AR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2CF71E-0AF9-4D14-1BB1-005A22EE7CFE}"/>
              </a:ext>
            </a:extLst>
          </p:cNvPr>
          <p:cNvSpPr/>
          <p:nvPr/>
        </p:nvSpPr>
        <p:spPr>
          <a:xfrm>
            <a:off x="9089897" y="2175439"/>
            <a:ext cx="1243426" cy="520953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2800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1.45</a:t>
            </a:r>
            <a:r>
              <a:rPr lang="es-AR" sz="1050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2800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ECDED41-22CD-1A92-B785-C4AEF9DE86F3}"/>
              </a:ext>
            </a:extLst>
          </p:cNvPr>
          <p:cNvSpPr txBox="1">
            <a:spLocks/>
          </p:cNvSpPr>
          <p:nvPr/>
        </p:nvSpPr>
        <p:spPr>
          <a:xfrm>
            <a:off x="10336432" y="1901858"/>
            <a:ext cx="1621628" cy="305782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600" dirty="0"/>
              <a:t>GROSS PROFIT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F689FC-39D0-2F08-DBA8-D205A78B23A8}"/>
              </a:ext>
            </a:extLst>
          </p:cNvPr>
          <p:cNvSpPr/>
          <p:nvPr/>
        </p:nvSpPr>
        <p:spPr>
          <a:xfrm>
            <a:off x="10336432" y="2175439"/>
            <a:ext cx="1377492" cy="520953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2800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820</a:t>
            </a:r>
            <a:r>
              <a:rPr lang="es-AR" sz="1050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2800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DFBCFA-FBD4-8FF2-8740-0F9FE3FF21A6}"/>
              </a:ext>
            </a:extLst>
          </p:cNvPr>
          <p:cNvSpPr/>
          <p:nvPr/>
        </p:nvSpPr>
        <p:spPr>
          <a:xfrm>
            <a:off x="9061904" y="1813672"/>
            <a:ext cx="2834785" cy="882719"/>
          </a:xfrm>
          <a:prstGeom prst="rect">
            <a:avLst/>
          </a:prstGeom>
          <a:noFill/>
          <a:ln>
            <a:solidFill>
              <a:srgbClr val="F850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9AE46C-EECE-45F7-6F41-22114E1AACF4}"/>
              </a:ext>
            </a:extLst>
          </p:cNvPr>
          <p:cNvSpPr/>
          <p:nvPr/>
        </p:nvSpPr>
        <p:spPr>
          <a:xfrm>
            <a:off x="10487393" y="5168677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rgbClr val="F8503E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-54.63%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2967F0B-D413-F10A-5F31-52297667BF11}"/>
              </a:ext>
            </a:extLst>
          </p:cNvPr>
          <p:cNvSpPr/>
          <p:nvPr/>
        </p:nvSpPr>
        <p:spPr>
          <a:xfrm rot="10800000">
            <a:off x="10535369" y="5260752"/>
            <a:ext cx="134682" cy="116105"/>
          </a:xfrm>
          <a:prstGeom prst="triangle">
            <a:avLst/>
          </a:prstGeom>
          <a:solidFill>
            <a:srgbClr val="F850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027B1C-5C69-B45D-D3D3-867F224EAFA8}"/>
              </a:ext>
            </a:extLst>
          </p:cNvPr>
          <p:cNvSpPr/>
          <p:nvPr/>
        </p:nvSpPr>
        <p:spPr>
          <a:xfrm>
            <a:off x="10487393" y="5593828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rgbClr val="F8503E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-54.14%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566EB57-BD31-0F9D-3BD0-57DC3833CCE7}"/>
              </a:ext>
            </a:extLst>
          </p:cNvPr>
          <p:cNvSpPr/>
          <p:nvPr/>
        </p:nvSpPr>
        <p:spPr>
          <a:xfrm rot="10800000">
            <a:off x="10535369" y="5685903"/>
            <a:ext cx="134682" cy="116105"/>
          </a:xfrm>
          <a:prstGeom prst="triangle">
            <a:avLst/>
          </a:prstGeom>
          <a:solidFill>
            <a:srgbClr val="F850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EFC880-9F89-761C-25E6-597DAE08EFFF}"/>
              </a:ext>
            </a:extLst>
          </p:cNvPr>
          <p:cNvSpPr/>
          <p:nvPr/>
        </p:nvSpPr>
        <p:spPr>
          <a:xfrm>
            <a:off x="7399018" y="4091545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3.20M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0893FF-4593-5AA1-EBBD-CEDB90ADC850}"/>
              </a:ext>
            </a:extLst>
          </p:cNvPr>
          <p:cNvSpPr/>
          <p:nvPr/>
        </p:nvSpPr>
        <p:spPr>
          <a:xfrm>
            <a:off x="7399018" y="4980754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1.79M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20C7013E-766B-0D84-053E-2CEC031330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2989" y="1970309"/>
            <a:ext cx="846415" cy="52947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1ECC6E7-8451-1AC5-141A-044BF01984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64" y="1970309"/>
            <a:ext cx="806707" cy="529479"/>
          </a:xfrm>
          <a:prstGeom prst="rect">
            <a:avLst/>
          </a:prstGeom>
        </p:spPr>
      </p:pic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2300ED9A-8BB4-684A-4544-A45B5A7A213D}"/>
              </a:ext>
            </a:extLst>
          </p:cNvPr>
          <p:cNvSpPr txBox="1">
            <a:spLocks/>
          </p:cNvSpPr>
          <p:nvPr/>
        </p:nvSpPr>
        <p:spPr>
          <a:xfrm>
            <a:off x="417421" y="2481907"/>
            <a:ext cx="2024780" cy="265437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 REST OF COUNTRIES</a:t>
            </a:r>
          </a:p>
        </p:txBody>
      </p:sp>
    </p:spTree>
    <p:extLst>
      <p:ext uri="{BB962C8B-B14F-4D97-AF65-F5344CB8AC3E}">
        <p14:creationId xmlns:p14="http://schemas.microsoft.com/office/powerpoint/2010/main" val="20960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A01BA-874E-9AEC-B4CC-6DBC29478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2EB237A-33EC-C9FB-E5C6-EDE02F856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7679000"/>
              </p:ext>
            </p:extLst>
          </p:nvPr>
        </p:nvGraphicFramePr>
        <p:xfrm>
          <a:off x="423012" y="3728456"/>
          <a:ext cx="4354090" cy="276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31882-839A-D73F-620A-981CC54FF5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87519" y="1902467"/>
            <a:ext cx="1621628" cy="361766"/>
          </a:xfrm>
        </p:spPr>
        <p:txBody>
          <a:bodyPr/>
          <a:lstStyle/>
          <a:p>
            <a:r>
              <a:rPr lang="es-AR" sz="1600" dirty="0"/>
              <a:t>REVENUE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3B3C7C-54D9-B2A0-E87C-8F378FA61951}"/>
              </a:ext>
            </a:extLst>
          </p:cNvPr>
          <p:cNvSpPr/>
          <p:nvPr/>
        </p:nvSpPr>
        <p:spPr>
          <a:xfrm>
            <a:off x="2987519" y="2176048"/>
            <a:ext cx="1243426" cy="520953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2800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1.56</a:t>
            </a:r>
            <a:r>
              <a:rPr lang="es-AR" sz="1050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2800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6E09209-AF3F-8128-07FD-AC087632CFFE}"/>
              </a:ext>
            </a:extLst>
          </p:cNvPr>
          <p:cNvSpPr txBox="1">
            <a:spLocks/>
          </p:cNvSpPr>
          <p:nvPr/>
        </p:nvSpPr>
        <p:spPr>
          <a:xfrm>
            <a:off x="4234054" y="1902467"/>
            <a:ext cx="1621628" cy="305782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600" dirty="0"/>
              <a:t>GROSS PROFIT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4A4678-344F-5053-7254-9384D63B6E78}"/>
              </a:ext>
            </a:extLst>
          </p:cNvPr>
          <p:cNvSpPr/>
          <p:nvPr/>
        </p:nvSpPr>
        <p:spPr>
          <a:xfrm>
            <a:off x="4234054" y="2176048"/>
            <a:ext cx="1377492" cy="520953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2800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859</a:t>
            </a:r>
            <a:r>
              <a:rPr lang="es-AR" sz="1050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2800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9E698F-2EC5-6E6D-0F3E-4A1C46BE39B2}"/>
              </a:ext>
            </a:extLst>
          </p:cNvPr>
          <p:cNvSpPr/>
          <p:nvPr/>
        </p:nvSpPr>
        <p:spPr>
          <a:xfrm>
            <a:off x="719267" y="4627786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1.65M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D0EB60-F087-B63E-2AF9-D4862C4ED4AE}"/>
              </a:ext>
            </a:extLst>
          </p:cNvPr>
          <p:cNvSpPr/>
          <p:nvPr/>
        </p:nvSpPr>
        <p:spPr>
          <a:xfrm>
            <a:off x="3721953" y="4712064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accent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-5.35%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7D05CA4-E48D-5319-4196-339A07475B0F}"/>
              </a:ext>
            </a:extLst>
          </p:cNvPr>
          <p:cNvSpPr txBox="1">
            <a:spLocks/>
          </p:cNvSpPr>
          <p:nvPr/>
        </p:nvSpPr>
        <p:spPr>
          <a:xfrm>
            <a:off x="635137" y="683201"/>
            <a:ext cx="5352297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REVENUE AND PROFIT EVOLUTION </a:t>
            </a:r>
            <a:r>
              <a:rPr lang="es-A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BY PRODUCT CATEGORIES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8F9E4F2-A3E7-381E-B970-A0EA51D113D8}"/>
              </a:ext>
            </a:extLst>
          </p:cNvPr>
          <p:cNvSpPr/>
          <p:nvPr/>
        </p:nvSpPr>
        <p:spPr>
          <a:xfrm rot="10800000">
            <a:off x="3811918" y="4832714"/>
            <a:ext cx="134682" cy="11610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5AC941-EAA7-8BA8-D13A-8BC914561A1C}"/>
              </a:ext>
            </a:extLst>
          </p:cNvPr>
          <p:cNvSpPr/>
          <p:nvPr/>
        </p:nvSpPr>
        <p:spPr>
          <a:xfrm>
            <a:off x="719267" y="5284312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920K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6E3C9-9D04-6843-92AC-D95E9B77860F}"/>
              </a:ext>
            </a:extLst>
          </p:cNvPr>
          <p:cNvSpPr/>
          <p:nvPr/>
        </p:nvSpPr>
        <p:spPr>
          <a:xfrm>
            <a:off x="3721953" y="5344825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accent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-6.63%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E55A573-E284-1AB6-2ADB-92DDE67CC3E1}"/>
              </a:ext>
            </a:extLst>
          </p:cNvPr>
          <p:cNvSpPr/>
          <p:nvPr/>
        </p:nvSpPr>
        <p:spPr>
          <a:xfrm rot="10800000">
            <a:off x="3811918" y="5465475"/>
            <a:ext cx="134682" cy="11610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C49D752-E852-BCA1-85C7-ADA4929669E4}"/>
              </a:ext>
            </a:extLst>
          </p:cNvPr>
          <p:cNvSpPr txBox="1">
            <a:spLocks/>
          </p:cNvSpPr>
          <p:nvPr/>
        </p:nvSpPr>
        <p:spPr>
          <a:xfrm>
            <a:off x="420530" y="1869672"/>
            <a:ext cx="2469475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200" dirty="0"/>
              <a:t>AUDIO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200" dirty="0"/>
              <a:t>GAMES AND TOYS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200" dirty="0"/>
              <a:t>HOME APPLIANCES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57096-D1B1-1130-9A4C-3EA630D2EE2F}"/>
              </a:ext>
            </a:extLst>
          </p:cNvPr>
          <p:cNvSpPr/>
          <p:nvPr/>
        </p:nvSpPr>
        <p:spPr>
          <a:xfrm>
            <a:off x="2959526" y="1814281"/>
            <a:ext cx="2834785" cy="8827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1636BC1-81A5-E1C8-91AC-342C191D9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930414"/>
              </p:ext>
            </p:extLst>
          </p:nvPr>
        </p:nvGraphicFramePr>
        <p:xfrm>
          <a:off x="7118643" y="3728456"/>
          <a:ext cx="4354090" cy="276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3ECA39-61A2-81C0-EE6D-F85F17E666CE}"/>
              </a:ext>
            </a:extLst>
          </p:cNvPr>
          <p:cNvSpPr txBox="1">
            <a:spLocks/>
          </p:cNvSpPr>
          <p:nvPr/>
        </p:nvSpPr>
        <p:spPr>
          <a:xfrm>
            <a:off x="9089897" y="1901858"/>
            <a:ext cx="1621628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600"/>
              <a:t>REVENUE</a:t>
            </a:r>
            <a:endParaRPr lang="es-AR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50EA36-2332-6D61-BA8A-AD5C5D6BF52F}"/>
              </a:ext>
            </a:extLst>
          </p:cNvPr>
          <p:cNvSpPr/>
          <p:nvPr/>
        </p:nvSpPr>
        <p:spPr>
          <a:xfrm>
            <a:off x="9089897" y="2175439"/>
            <a:ext cx="1243426" cy="520953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2800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5.41</a:t>
            </a:r>
            <a:r>
              <a:rPr lang="es-AR" sz="1050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2800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682A9F3-9299-5129-A74C-ED26904260BB}"/>
              </a:ext>
            </a:extLst>
          </p:cNvPr>
          <p:cNvSpPr txBox="1">
            <a:spLocks/>
          </p:cNvSpPr>
          <p:nvPr/>
        </p:nvSpPr>
        <p:spPr>
          <a:xfrm>
            <a:off x="10336432" y="1901858"/>
            <a:ext cx="1621628" cy="305782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600" dirty="0"/>
              <a:t>GROSS PROFIT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64C691-B5AF-B10A-3A16-6E548FE37C23}"/>
              </a:ext>
            </a:extLst>
          </p:cNvPr>
          <p:cNvSpPr/>
          <p:nvPr/>
        </p:nvSpPr>
        <p:spPr>
          <a:xfrm>
            <a:off x="10336432" y="2175439"/>
            <a:ext cx="1377492" cy="520953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2800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3.04</a:t>
            </a:r>
            <a:r>
              <a:rPr lang="es-AR" sz="1050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2800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41830D6-6E38-506E-6E56-95CA4CD917A4}"/>
              </a:ext>
            </a:extLst>
          </p:cNvPr>
          <p:cNvSpPr txBox="1">
            <a:spLocks/>
          </p:cNvSpPr>
          <p:nvPr/>
        </p:nvSpPr>
        <p:spPr>
          <a:xfrm>
            <a:off x="6522908" y="1869672"/>
            <a:ext cx="2238537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200" dirty="0"/>
              <a:t>CAMERAS AND CAMCORDERS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200" dirty="0"/>
              <a:t>CELLPHONES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200" dirty="0"/>
              <a:t>COMPUTERS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200" dirty="0"/>
              <a:t>MUSIC, MOVIES AND AUDIO BOOKS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1200" dirty="0"/>
              <a:t>TV AND VIDEO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0E1C56-9151-652F-E63F-89AE8477DB27}"/>
              </a:ext>
            </a:extLst>
          </p:cNvPr>
          <p:cNvSpPr/>
          <p:nvPr/>
        </p:nvSpPr>
        <p:spPr>
          <a:xfrm>
            <a:off x="9061904" y="1813672"/>
            <a:ext cx="2834785" cy="882719"/>
          </a:xfrm>
          <a:prstGeom prst="rect">
            <a:avLst/>
          </a:prstGeom>
          <a:noFill/>
          <a:ln>
            <a:solidFill>
              <a:srgbClr val="F850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315E74-C791-91D5-E0C1-497E2BFA62CF}"/>
              </a:ext>
            </a:extLst>
          </p:cNvPr>
          <p:cNvSpPr/>
          <p:nvPr/>
        </p:nvSpPr>
        <p:spPr>
          <a:xfrm>
            <a:off x="10487393" y="4873402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rgbClr val="F8503E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-41.85%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643BC96-36FF-6C3C-4068-DC72367DE8C5}"/>
              </a:ext>
            </a:extLst>
          </p:cNvPr>
          <p:cNvSpPr/>
          <p:nvPr/>
        </p:nvSpPr>
        <p:spPr>
          <a:xfrm rot="10800000">
            <a:off x="10535369" y="4994052"/>
            <a:ext cx="134682" cy="116105"/>
          </a:xfrm>
          <a:prstGeom prst="triangle">
            <a:avLst/>
          </a:prstGeom>
          <a:solidFill>
            <a:srgbClr val="F850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FC3425-5A00-DD4A-30A8-0D4E07476E0A}"/>
              </a:ext>
            </a:extLst>
          </p:cNvPr>
          <p:cNvSpPr/>
          <p:nvPr/>
        </p:nvSpPr>
        <p:spPr>
          <a:xfrm>
            <a:off x="10487393" y="5412853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rgbClr val="F8503E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-41.56%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0578A121-E09E-2FE7-351B-B827461D667D}"/>
              </a:ext>
            </a:extLst>
          </p:cNvPr>
          <p:cNvSpPr/>
          <p:nvPr/>
        </p:nvSpPr>
        <p:spPr>
          <a:xfrm rot="10800000">
            <a:off x="10535369" y="5533503"/>
            <a:ext cx="134682" cy="116105"/>
          </a:xfrm>
          <a:prstGeom prst="triangle">
            <a:avLst/>
          </a:prstGeom>
          <a:solidFill>
            <a:srgbClr val="F850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E2103D-38FC-2981-4257-C0375F9FD642}"/>
              </a:ext>
            </a:extLst>
          </p:cNvPr>
          <p:cNvSpPr/>
          <p:nvPr/>
        </p:nvSpPr>
        <p:spPr>
          <a:xfrm>
            <a:off x="7399018" y="4034395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9.31M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A2C499-9BFC-4CAD-2EAB-AFE0C1FC582F}"/>
              </a:ext>
            </a:extLst>
          </p:cNvPr>
          <p:cNvSpPr/>
          <p:nvPr/>
        </p:nvSpPr>
        <p:spPr>
          <a:xfrm>
            <a:off x="7399018" y="4952179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5.20M</a:t>
            </a:r>
          </a:p>
        </p:txBody>
      </p:sp>
    </p:spTree>
    <p:extLst>
      <p:ext uri="{BB962C8B-B14F-4D97-AF65-F5344CB8AC3E}">
        <p14:creationId xmlns:p14="http://schemas.microsoft.com/office/powerpoint/2010/main" val="2760157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89C44-47AB-9EB7-8809-E4727D4E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BAB2E-DB91-A71F-B253-EDEA6AA651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45754" y="1902467"/>
            <a:ext cx="1621628" cy="361766"/>
          </a:xfrm>
        </p:spPr>
        <p:txBody>
          <a:bodyPr/>
          <a:lstStyle/>
          <a:p>
            <a:r>
              <a:rPr lang="es-AR" sz="1600" dirty="0"/>
              <a:t>REVENUE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F1AB2-11DE-0B9E-1597-B106AD556192}"/>
              </a:ext>
            </a:extLst>
          </p:cNvPr>
          <p:cNvSpPr/>
          <p:nvPr/>
        </p:nvSpPr>
        <p:spPr>
          <a:xfrm>
            <a:off x="7245754" y="2176048"/>
            <a:ext cx="1243426" cy="520953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2800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275</a:t>
            </a:r>
            <a:r>
              <a:rPr lang="es-AR" sz="1050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2800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E78C949-E246-29A3-1732-63BE40C2F305}"/>
              </a:ext>
            </a:extLst>
          </p:cNvPr>
          <p:cNvSpPr txBox="1">
            <a:spLocks/>
          </p:cNvSpPr>
          <p:nvPr/>
        </p:nvSpPr>
        <p:spPr>
          <a:xfrm>
            <a:off x="8492289" y="1902467"/>
            <a:ext cx="1621628" cy="305782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600" dirty="0"/>
              <a:t>GROSS PROFIT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09EFF0-8212-FEE5-8F0E-DD794E88394C}"/>
              </a:ext>
            </a:extLst>
          </p:cNvPr>
          <p:cNvSpPr/>
          <p:nvPr/>
        </p:nvSpPr>
        <p:spPr>
          <a:xfrm>
            <a:off x="8492289" y="2176048"/>
            <a:ext cx="1377492" cy="520953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2800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178</a:t>
            </a:r>
            <a:r>
              <a:rPr lang="es-AR" sz="1050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2800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262F069-DBA7-08E1-07FB-18F270857092}"/>
              </a:ext>
            </a:extLst>
          </p:cNvPr>
          <p:cNvSpPr txBox="1">
            <a:spLocks/>
          </p:cNvSpPr>
          <p:nvPr/>
        </p:nvSpPr>
        <p:spPr>
          <a:xfrm>
            <a:off x="635137" y="683201"/>
            <a:ext cx="5352297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REVENUE AND PROFIT EVOLUTION </a:t>
            </a:r>
            <a:r>
              <a:rPr lang="es-A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 TOP PRODUCTS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A934DA-62F2-5C01-65CB-9EE9C8C47D78}"/>
              </a:ext>
            </a:extLst>
          </p:cNvPr>
          <p:cNvSpPr/>
          <p:nvPr/>
        </p:nvSpPr>
        <p:spPr>
          <a:xfrm>
            <a:off x="7217761" y="1814281"/>
            <a:ext cx="2834785" cy="8827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B98A0B2-6273-8FEC-2A2E-AA6A548B6E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880535"/>
              </p:ext>
            </p:extLst>
          </p:nvPr>
        </p:nvGraphicFramePr>
        <p:xfrm>
          <a:off x="7118643" y="3011243"/>
          <a:ext cx="4354090" cy="3481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A288FDC7-52F4-0D2E-6BA4-45C3B26ABCA5}"/>
              </a:ext>
            </a:extLst>
          </p:cNvPr>
          <p:cNvSpPr/>
          <p:nvPr/>
        </p:nvSpPr>
        <p:spPr>
          <a:xfrm>
            <a:off x="10487393" y="3080464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rgbClr val="00B05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28.96%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613D66D-EC17-5FBE-3884-2F3EE3F8960A}"/>
              </a:ext>
            </a:extLst>
          </p:cNvPr>
          <p:cNvSpPr/>
          <p:nvPr/>
        </p:nvSpPr>
        <p:spPr>
          <a:xfrm rot="10800000" flipV="1">
            <a:off x="10535369" y="3201114"/>
            <a:ext cx="134682" cy="11610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FDB91-613A-0276-6117-AE478010ACD4}"/>
              </a:ext>
            </a:extLst>
          </p:cNvPr>
          <p:cNvSpPr/>
          <p:nvPr/>
        </p:nvSpPr>
        <p:spPr>
          <a:xfrm>
            <a:off x="10487393" y="4050217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rgbClr val="00B05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27.85%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521BF5C9-BA97-0563-837E-3B1885CE1E12}"/>
              </a:ext>
            </a:extLst>
          </p:cNvPr>
          <p:cNvSpPr/>
          <p:nvPr/>
        </p:nvSpPr>
        <p:spPr>
          <a:xfrm rot="10800000" flipV="1">
            <a:off x="10535369" y="4170867"/>
            <a:ext cx="134682" cy="11610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354480-4DCB-C433-2712-93343F1AEDB7}"/>
              </a:ext>
            </a:extLst>
          </p:cNvPr>
          <p:cNvSpPr/>
          <p:nvPr/>
        </p:nvSpPr>
        <p:spPr>
          <a:xfrm>
            <a:off x="7399018" y="4016465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213K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A4B59E-98B2-D436-9DFF-241853D5A1A1}"/>
              </a:ext>
            </a:extLst>
          </p:cNvPr>
          <p:cNvSpPr/>
          <p:nvPr/>
        </p:nvSpPr>
        <p:spPr>
          <a:xfrm>
            <a:off x="7399018" y="4737027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4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139K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7C7F740-E24E-B19F-F4B3-79823529F69D}"/>
              </a:ext>
            </a:extLst>
          </p:cNvPr>
          <p:cNvSpPr txBox="1">
            <a:spLocks/>
          </p:cNvSpPr>
          <p:nvPr/>
        </p:nvSpPr>
        <p:spPr>
          <a:xfrm>
            <a:off x="1919185" y="2858838"/>
            <a:ext cx="2885567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Adventure Works 52</a:t>
            </a:r>
            <a:r>
              <a:rPr lang="es-AR" sz="1000" dirty="0"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r>
              <a:rPr lang="es-AR" sz="1000" dirty="0"/>
              <a:t> LCD HDTV X590 Silver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750F834-446A-2764-11EB-2DF7F1888E49}"/>
              </a:ext>
            </a:extLst>
          </p:cNvPr>
          <p:cNvSpPr txBox="1">
            <a:spLocks/>
          </p:cNvSpPr>
          <p:nvPr/>
        </p:nvSpPr>
        <p:spPr>
          <a:xfrm>
            <a:off x="1919184" y="4294259"/>
            <a:ext cx="2885567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Adventure Works 52</a:t>
            </a:r>
            <a:r>
              <a:rPr lang="es-AR" sz="1000" dirty="0"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r>
              <a:rPr lang="es-AR" sz="1000" dirty="0"/>
              <a:t> LCD HDTV X590 White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D4EE6DA-4089-4D9F-DA55-5B217D299C6C}"/>
              </a:ext>
            </a:extLst>
          </p:cNvPr>
          <p:cNvSpPr txBox="1">
            <a:spLocks/>
          </p:cNvSpPr>
          <p:nvPr/>
        </p:nvSpPr>
        <p:spPr>
          <a:xfrm>
            <a:off x="1919184" y="5726578"/>
            <a:ext cx="2885567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WWI Desktop PC2.33 X2330 Black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EACBCA-F30E-6F34-4163-D878DCD067B4}"/>
              </a:ext>
            </a:extLst>
          </p:cNvPr>
          <p:cNvSpPr/>
          <p:nvPr/>
        </p:nvSpPr>
        <p:spPr>
          <a:xfrm>
            <a:off x="1786493" y="2929557"/>
            <a:ext cx="72000" cy="7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3E49F3-F255-BE15-4BA9-E50983A832BB}"/>
              </a:ext>
            </a:extLst>
          </p:cNvPr>
          <p:cNvSpPr/>
          <p:nvPr/>
        </p:nvSpPr>
        <p:spPr>
          <a:xfrm>
            <a:off x="1786493" y="4364978"/>
            <a:ext cx="72000" cy="7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E790C5-770D-6727-49D8-F6A1221472A4}"/>
              </a:ext>
            </a:extLst>
          </p:cNvPr>
          <p:cNvSpPr/>
          <p:nvPr/>
        </p:nvSpPr>
        <p:spPr>
          <a:xfrm>
            <a:off x="1786493" y="5797297"/>
            <a:ext cx="72000" cy="7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6863B0A9-3FE5-BF77-197B-2A0EF5A89180}"/>
              </a:ext>
            </a:extLst>
          </p:cNvPr>
          <p:cNvSpPr txBox="1">
            <a:spLocks/>
          </p:cNvSpPr>
          <p:nvPr/>
        </p:nvSpPr>
        <p:spPr>
          <a:xfrm>
            <a:off x="1121324" y="6418756"/>
            <a:ext cx="4965711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900" dirty="0"/>
              <a:t>Computers                    Music, </a:t>
            </a:r>
            <a:r>
              <a:rPr lang="es-AR" sz="900" dirty="0" err="1"/>
              <a:t>Movies</a:t>
            </a:r>
            <a:r>
              <a:rPr lang="es-AR" sz="900" dirty="0"/>
              <a:t> and Audio </a:t>
            </a:r>
            <a:r>
              <a:rPr lang="es-AR" sz="900" dirty="0" err="1"/>
              <a:t>Books</a:t>
            </a:r>
            <a:r>
              <a:rPr lang="es-AR" sz="900" dirty="0"/>
              <a:t>                    TV and Video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43DAB5-AFEE-7471-61DA-E52DDE30379C}"/>
              </a:ext>
            </a:extLst>
          </p:cNvPr>
          <p:cNvSpPr/>
          <p:nvPr/>
        </p:nvSpPr>
        <p:spPr>
          <a:xfrm>
            <a:off x="1049324" y="6492573"/>
            <a:ext cx="72000" cy="7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F9C614-4137-172F-BE02-3887831045B6}"/>
              </a:ext>
            </a:extLst>
          </p:cNvPr>
          <p:cNvSpPr/>
          <p:nvPr/>
        </p:nvSpPr>
        <p:spPr>
          <a:xfrm>
            <a:off x="2294885" y="6492573"/>
            <a:ext cx="72000" cy="72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D3BCC5-D586-77BB-26EB-C533C9BB1F21}"/>
              </a:ext>
            </a:extLst>
          </p:cNvPr>
          <p:cNvSpPr/>
          <p:nvPr/>
        </p:nvSpPr>
        <p:spPr>
          <a:xfrm>
            <a:off x="4584870" y="6492573"/>
            <a:ext cx="72000" cy="7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3BD102-895F-E312-5165-638D9CA5403B}"/>
              </a:ext>
            </a:extLst>
          </p:cNvPr>
          <p:cNvSpPr/>
          <p:nvPr/>
        </p:nvSpPr>
        <p:spPr>
          <a:xfrm>
            <a:off x="948901" y="6364944"/>
            <a:ext cx="4591286" cy="30034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5357946-F960-90AA-4450-9FC2FB634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581" y="3230900"/>
            <a:ext cx="1606771" cy="10916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2983AB1-C183-6E51-D09B-EACBC8998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580" y="1807169"/>
            <a:ext cx="1606772" cy="109163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F4D4474-E146-AB60-CC08-22977A822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460" y="4531843"/>
            <a:ext cx="1908957" cy="12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70FA-FF21-79CA-8FF3-E616134AB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15736-A833-DF1B-4253-E4955C7806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AR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FFA10-1D7B-9AE8-3761-22A1269545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AR" dirty="0"/>
              <a:t>OUR NEXT STEPS FOR Q3</a:t>
            </a:r>
          </a:p>
        </p:txBody>
      </p:sp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1C1E929A-7336-E41D-1A8E-D85BD0B3E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2" r="14533" b="3743"/>
          <a:stretch>
            <a:fillRect/>
          </a:stretch>
        </p:blipFill>
        <p:spPr>
          <a:xfrm>
            <a:off x="0" y="0"/>
            <a:ext cx="5861844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463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922F75-5DF2-9BA1-2F08-645308B3A4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2737" y="1623887"/>
            <a:ext cx="11226525" cy="4598987"/>
          </a:xfrm>
        </p:spPr>
        <p:txBody>
          <a:bodyPr/>
          <a:lstStyle/>
          <a:p>
            <a:pPr marL="285750" indent="-285750">
              <a:buClr>
                <a:srgbClr val="D90054"/>
              </a:buClr>
              <a:buFont typeface="Wingdings" panose="05000000000000000000" pitchFamily="2" charset="2"/>
              <a:buChar char="§"/>
            </a:pPr>
            <a:r>
              <a:rPr lang="es-AR" sz="2000" b="1" dirty="0" err="1"/>
              <a:t>Revert</a:t>
            </a:r>
            <a:r>
              <a:rPr lang="es-AR" sz="2000" b="1" dirty="0"/>
              <a:t> </a:t>
            </a:r>
            <a:r>
              <a:rPr lang="es-AR" sz="2000" b="1" dirty="0" err="1"/>
              <a:t>the</a:t>
            </a:r>
            <a:r>
              <a:rPr lang="es-AR" sz="2000" b="1" dirty="0"/>
              <a:t> negative </a:t>
            </a:r>
            <a:r>
              <a:rPr lang="es-AR" sz="2000" b="1" dirty="0" err="1"/>
              <a:t>tendency</a:t>
            </a:r>
            <a:r>
              <a:rPr lang="es-AR" sz="2000" b="1" dirty="0"/>
              <a:t> </a:t>
            </a:r>
            <a:r>
              <a:rPr lang="es-AR" sz="2000" b="1" dirty="0" err="1"/>
              <a:t>on</a:t>
            </a:r>
            <a:r>
              <a:rPr lang="es-AR" sz="2000" b="1" dirty="0"/>
              <a:t> </a:t>
            </a:r>
            <a:r>
              <a:rPr lang="es-AR" sz="2000" b="1" dirty="0" err="1"/>
              <a:t>profit</a:t>
            </a:r>
            <a:r>
              <a:rPr lang="es-AR" sz="2000" b="1" dirty="0"/>
              <a:t>. </a:t>
            </a:r>
            <a:r>
              <a:rPr lang="es-AR" sz="2000" dirty="0" err="1"/>
              <a:t>Design</a:t>
            </a:r>
            <a:r>
              <a:rPr lang="es-AR" sz="2000" dirty="0"/>
              <a:t> new marketing </a:t>
            </a:r>
            <a:r>
              <a:rPr lang="es-AR" sz="2000" dirty="0" err="1"/>
              <a:t>campaigns</a:t>
            </a:r>
            <a:r>
              <a:rPr lang="es-AR" sz="2000" dirty="0"/>
              <a:t> and </a:t>
            </a:r>
            <a:r>
              <a:rPr lang="es-AR" sz="2000" dirty="0" err="1"/>
              <a:t>customer</a:t>
            </a:r>
            <a:r>
              <a:rPr lang="es-AR" sz="2000" dirty="0"/>
              <a:t> </a:t>
            </a:r>
            <a:r>
              <a:rPr lang="es-AR" sz="2000" dirty="0" err="1"/>
              <a:t>attraction</a:t>
            </a:r>
            <a:r>
              <a:rPr lang="es-AR" sz="2000" dirty="0"/>
              <a:t> </a:t>
            </a:r>
            <a:r>
              <a:rPr lang="es-AR" sz="2000" dirty="0" err="1"/>
              <a:t>strategies</a:t>
            </a:r>
            <a:r>
              <a:rPr lang="es-AR" sz="2000" dirty="0"/>
              <a:t> </a:t>
            </a:r>
            <a:r>
              <a:rPr lang="es-AR" sz="2000" dirty="0" err="1"/>
              <a:t>directed</a:t>
            </a:r>
            <a:r>
              <a:rPr lang="es-AR" sz="2000" dirty="0"/>
              <a:t> </a:t>
            </a:r>
            <a:r>
              <a:rPr lang="es-AR" sz="2000" dirty="0" err="1"/>
              <a:t>to</a:t>
            </a:r>
            <a:r>
              <a:rPr lang="es-AR" sz="2000" dirty="0"/>
              <a:t> </a:t>
            </a:r>
            <a:r>
              <a:rPr lang="es-AR" sz="2000" dirty="0" err="1"/>
              <a:t>our</a:t>
            </a:r>
            <a:r>
              <a:rPr lang="es-AR" sz="2000" dirty="0"/>
              <a:t> </a:t>
            </a:r>
            <a:r>
              <a:rPr lang="es-AR" sz="2000" dirty="0" err="1"/>
              <a:t>weaker</a:t>
            </a:r>
            <a:r>
              <a:rPr lang="es-AR" sz="2000" dirty="0"/>
              <a:t> </a:t>
            </a:r>
            <a:r>
              <a:rPr lang="es-AR" sz="2000" dirty="0" err="1"/>
              <a:t>product</a:t>
            </a:r>
            <a:r>
              <a:rPr lang="es-AR" sz="2000" dirty="0"/>
              <a:t> </a:t>
            </a:r>
            <a:r>
              <a:rPr lang="es-AR" sz="2000" dirty="0" err="1"/>
              <a:t>categories</a:t>
            </a:r>
            <a:r>
              <a:rPr lang="es-AR" sz="2000" dirty="0"/>
              <a:t> and </a:t>
            </a:r>
            <a:r>
              <a:rPr lang="es-AR" sz="2000" dirty="0" err="1"/>
              <a:t>locations</a:t>
            </a:r>
            <a:r>
              <a:rPr lang="es-AR" sz="2000" dirty="0"/>
              <a:t> (USA and UK).</a:t>
            </a:r>
          </a:p>
          <a:p>
            <a:pPr marL="285750" indent="-285750">
              <a:buClr>
                <a:srgbClr val="D90054"/>
              </a:buClr>
              <a:buFont typeface="Wingdings" panose="05000000000000000000" pitchFamily="2" charset="2"/>
              <a:buChar char="§"/>
            </a:pPr>
            <a:endParaRPr lang="es-AR" sz="2000" dirty="0"/>
          </a:p>
          <a:p>
            <a:pPr marL="285750" indent="-285750">
              <a:buClr>
                <a:srgbClr val="D90054"/>
              </a:buClr>
              <a:buFont typeface="Wingdings" panose="05000000000000000000" pitchFamily="2" charset="2"/>
              <a:buChar char="§"/>
            </a:pPr>
            <a:r>
              <a:rPr lang="es-AR" sz="2000" b="1" dirty="0" err="1"/>
              <a:t>Improve</a:t>
            </a:r>
            <a:r>
              <a:rPr lang="es-AR" sz="2000" b="1" dirty="0"/>
              <a:t> </a:t>
            </a:r>
            <a:r>
              <a:rPr lang="es-AR" sz="2000" b="1" dirty="0" err="1"/>
              <a:t>our</a:t>
            </a:r>
            <a:r>
              <a:rPr lang="es-AR" sz="2000" b="1" dirty="0"/>
              <a:t> online store. </a:t>
            </a:r>
            <a:r>
              <a:rPr lang="es-AR" sz="2000" dirty="0" err="1"/>
              <a:t>Upgrade</a:t>
            </a:r>
            <a:r>
              <a:rPr lang="es-AR" sz="2000" dirty="0"/>
              <a:t> </a:t>
            </a:r>
            <a:r>
              <a:rPr lang="es-AR" sz="2000" dirty="0" err="1"/>
              <a:t>user</a:t>
            </a:r>
            <a:r>
              <a:rPr lang="es-AR" sz="2000" dirty="0"/>
              <a:t> </a:t>
            </a:r>
            <a:r>
              <a:rPr lang="es-AR" sz="2000" dirty="0" err="1"/>
              <a:t>experience</a:t>
            </a:r>
            <a:r>
              <a:rPr lang="es-AR" sz="2000" dirty="0"/>
              <a:t> and </a:t>
            </a:r>
            <a:r>
              <a:rPr lang="es-AR" sz="2000" dirty="0" err="1"/>
              <a:t>develop</a:t>
            </a:r>
            <a:r>
              <a:rPr lang="es-AR" sz="2000" dirty="0"/>
              <a:t> a </a:t>
            </a:r>
            <a:r>
              <a:rPr lang="es-AR" sz="2000" dirty="0" err="1"/>
              <a:t>greater</a:t>
            </a:r>
            <a:r>
              <a:rPr lang="es-AR" sz="2000" dirty="0"/>
              <a:t> internet </a:t>
            </a:r>
            <a:r>
              <a:rPr lang="es-AR" sz="2000" dirty="0" err="1"/>
              <a:t>presence</a:t>
            </a:r>
            <a:r>
              <a:rPr lang="es-AR" sz="2000" dirty="0"/>
              <a:t>, as </a:t>
            </a:r>
            <a:r>
              <a:rPr lang="es-AR" sz="2000" dirty="0" err="1"/>
              <a:t>it</a:t>
            </a:r>
            <a:r>
              <a:rPr lang="es-AR" sz="2000" dirty="0"/>
              <a:t> shows </a:t>
            </a:r>
            <a:r>
              <a:rPr lang="es-AR" sz="2000" dirty="0" err="1"/>
              <a:t>to</a:t>
            </a:r>
            <a:r>
              <a:rPr lang="es-AR" sz="2000" dirty="0"/>
              <a:t> be </a:t>
            </a:r>
            <a:r>
              <a:rPr lang="es-AR" sz="2000" dirty="0" err="1"/>
              <a:t>our</a:t>
            </a:r>
            <a:r>
              <a:rPr lang="es-AR" sz="2000" dirty="0"/>
              <a:t> </a:t>
            </a:r>
            <a:r>
              <a:rPr lang="es-AR" sz="2000" dirty="0" err="1"/>
              <a:t>main</a:t>
            </a:r>
            <a:r>
              <a:rPr lang="es-AR" sz="2000" dirty="0"/>
              <a:t> sales </a:t>
            </a:r>
            <a:r>
              <a:rPr lang="es-AR" sz="2000" dirty="0" err="1"/>
              <a:t>channel</a:t>
            </a:r>
            <a:r>
              <a:rPr lang="es-AR" sz="2000" dirty="0"/>
              <a:t>.</a:t>
            </a:r>
            <a:endParaRPr lang="es-AR" sz="2000" b="1" dirty="0"/>
          </a:p>
          <a:p>
            <a:pPr marL="285750" indent="-285750">
              <a:buClr>
                <a:srgbClr val="D90054"/>
              </a:buClr>
              <a:buFont typeface="Wingdings" panose="05000000000000000000" pitchFamily="2" charset="2"/>
              <a:buChar char="§"/>
            </a:pPr>
            <a:endParaRPr lang="es-AR" sz="2000" dirty="0"/>
          </a:p>
          <a:p>
            <a:pPr marL="285750" indent="-285750">
              <a:buClr>
                <a:srgbClr val="D90054"/>
              </a:buClr>
              <a:buFont typeface="Wingdings" panose="05000000000000000000" pitchFamily="2" charset="2"/>
              <a:buChar char="§"/>
            </a:pPr>
            <a:r>
              <a:rPr lang="es-AR" sz="2000" b="1" dirty="0" err="1"/>
              <a:t>Invest</a:t>
            </a:r>
            <a:r>
              <a:rPr lang="es-AR" sz="2000" b="1" dirty="0"/>
              <a:t> </a:t>
            </a:r>
            <a:r>
              <a:rPr lang="es-AR" sz="2000" b="1" dirty="0" err="1"/>
              <a:t>on</a:t>
            </a:r>
            <a:r>
              <a:rPr lang="es-AR" sz="2000" b="1" dirty="0"/>
              <a:t> </a:t>
            </a:r>
            <a:r>
              <a:rPr lang="es-AR" sz="2000" b="1" dirty="0" err="1"/>
              <a:t>our</a:t>
            </a:r>
            <a:r>
              <a:rPr lang="es-AR" sz="2000" b="1" dirty="0"/>
              <a:t> top </a:t>
            </a:r>
            <a:r>
              <a:rPr lang="es-AR" sz="2000" b="1" dirty="0" err="1"/>
              <a:t>products</a:t>
            </a:r>
            <a:r>
              <a:rPr lang="es-AR" sz="2000" b="1" dirty="0"/>
              <a:t>. </a:t>
            </a:r>
            <a:r>
              <a:rPr lang="es-AR" sz="2000" dirty="0" err="1"/>
              <a:t>Increase</a:t>
            </a:r>
            <a:r>
              <a:rPr lang="es-AR" sz="2000" dirty="0"/>
              <a:t> marketing </a:t>
            </a:r>
            <a:r>
              <a:rPr lang="es-AR" sz="2000" dirty="0" err="1"/>
              <a:t>efforts</a:t>
            </a:r>
            <a:r>
              <a:rPr lang="es-AR" sz="2000" dirty="0"/>
              <a:t> in </a:t>
            </a:r>
            <a:r>
              <a:rPr lang="es-AR" sz="2000" dirty="0" err="1"/>
              <a:t>our</a:t>
            </a:r>
            <a:r>
              <a:rPr lang="es-AR" sz="2000" dirty="0"/>
              <a:t> top 3 </a:t>
            </a:r>
            <a:r>
              <a:rPr lang="es-AR" sz="2000" dirty="0" err="1"/>
              <a:t>products</a:t>
            </a:r>
            <a:r>
              <a:rPr lang="es-AR" sz="2000" dirty="0"/>
              <a:t>, </a:t>
            </a:r>
            <a:r>
              <a:rPr lang="es-AR" sz="2000" dirty="0" err="1"/>
              <a:t>which</a:t>
            </a:r>
            <a:r>
              <a:rPr lang="es-AR" sz="2000" dirty="0"/>
              <a:t> </a:t>
            </a:r>
            <a:r>
              <a:rPr lang="es-AR" sz="2000" dirty="0" err="1"/>
              <a:t>have</a:t>
            </a:r>
            <a:r>
              <a:rPr lang="es-AR" sz="2000" dirty="0"/>
              <a:t> </a:t>
            </a:r>
            <a:r>
              <a:rPr lang="es-AR" sz="2000" dirty="0" err="1"/>
              <a:t>shown</a:t>
            </a:r>
            <a:r>
              <a:rPr lang="es-AR" sz="2000" dirty="0"/>
              <a:t> </a:t>
            </a:r>
            <a:r>
              <a:rPr lang="es-AR" sz="2000" dirty="0" err="1"/>
              <a:t>significant</a:t>
            </a:r>
            <a:r>
              <a:rPr lang="es-AR" sz="2000" dirty="0"/>
              <a:t> </a:t>
            </a:r>
            <a:r>
              <a:rPr lang="es-AR" sz="2000" dirty="0" err="1"/>
              <a:t>growth</a:t>
            </a:r>
            <a:r>
              <a:rPr lang="es-AR" sz="2000" dirty="0"/>
              <a:t> in sales.</a:t>
            </a:r>
            <a:endParaRPr lang="es-AR" sz="2000" b="1" dirty="0"/>
          </a:p>
          <a:p>
            <a:pPr marL="285750" indent="-285750">
              <a:buClr>
                <a:srgbClr val="D90054"/>
              </a:buClr>
              <a:buFont typeface="Wingdings" panose="05000000000000000000" pitchFamily="2" charset="2"/>
              <a:buChar char="§"/>
            </a:pPr>
            <a:endParaRPr lang="es-AR" sz="2000" dirty="0"/>
          </a:p>
          <a:p>
            <a:pPr marL="285750" indent="-285750">
              <a:buClr>
                <a:srgbClr val="D90054"/>
              </a:buClr>
              <a:buFont typeface="Wingdings" panose="05000000000000000000" pitchFamily="2" charset="2"/>
              <a:buChar char="§"/>
            </a:pPr>
            <a:r>
              <a:rPr lang="es-AR" sz="2000" b="1" dirty="0" err="1"/>
              <a:t>Work</a:t>
            </a:r>
            <a:r>
              <a:rPr lang="es-AR" sz="2000" b="1" dirty="0"/>
              <a:t> </a:t>
            </a:r>
            <a:r>
              <a:rPr lang="es-AR" sz="2000" b="1" dirty="0" err="1"/>
              <a:t>on</a:t>
            </a:r>
            <a:r>
              <a:rPr lang="es-AR" sz="2000" b="1" dirty="0"/>
              <a:t> </a:t>
            </a:r>
            <a:r>
              <a:rPr lang="es-AR" sz="2000" b="1" dirty="0" err="1"/>
              <a:t>customer</a:t>
            </a:r>
            <a:r>
              <a:rPr lang="es-AR" sz="2000" b="1" dirty="0"/>
              <a:t> </a:t>
            </a:r>
            <a:r>
              <a:rPr lang="es-AR" sz="2000" b="1" dirty="0" err="1"/>
              <a:t>loyalty</a:t>
            </a:r>
            <a:r>
              <a:rPr lang="es-AR" sz="2000" b="1" dirty="0"/>
              <a:t>. </a:t>
            </a:r>
            <a:r>
              <a:rPr lang="es-AR" sz="2000" dirty="0" err="1"/>
              <a:t>Improve</a:t>
            </a:r>
            <a:r>
              <a:rPr lang="es-AR" sz="2000" dirty="0"/>
              <a:t> </a:t>
            </a:r>
            <a:r>
              <a:rPr lang="es-AR" sz="2000" dirty="0" err="1"/>
              <a:t>our</a:t>
            </a:r>
            <a:r>
              <a:rPr lang="es-AR" sz="2000" dirty="0"/>
              <a:t> </a:t>
            </a:r>
            <a:r>
              <a:rPr lang="es-AR" sz="2000" dirty="0" err="1"/>
              <a:t>relationship</a:t>
            </a:r>
            <a:r>
              <a:rPr lang="es-AR" sz="2000" dirty="0"/>
              <a:t> </a:t>
            </a:r>
            <a:r>
              <a:rPr lang="es-AR" sz="2000" dirty="0" err="1"/>
              <a:t>with</a:t>
            </a:r>
            <a:r>
              <a:rPr lang="es-AR" sz="2000" dirty="0"/>
              <a:t> </a:t>
            </a:r>
            <a:r>
              <a:rPr lang="es-AR" sz="2000" dirty="0" err="1"/>
              <a:t>customers</a:t>
            </a:r>
            <a:r>
              <a:rPr lang="es-AR" sz="2000" dirty="0"/>
              <a:t> </a:t>
            </a:r>
            <a:r>
              <a:rPr lang="es-AR" sz="2000" dirty="0" err="1"/>
              <a:t>to</a:t>
            </a:r>
            <a:r>
              <a:rPr lang="es-AR" sz="2000" dirty="0"/>
              <a:t> </a:t>
            </a:r>
            <a:r>
              <a:rPr lang="es-AR" sz="2000" dirty="0" err="1"/>
              <a:t>increase</a:t>
            </a:r>
            <a:r>
              <a:rPr lang="es-AR" sz="2000" dirty="0"/>
              <a:t> </a:t>
            </a:r>
            <a:r>
              <a:rPr lang="es-AR" sz="2000" dirty="0" err="1"/>
              <a:t>the</a:t>
            </a:r>
            <a:r>
              <a:rPr lang="es-AR" sz="2000" dirty="0"/>
              <a:t> </a:t>
            </a:r>
            <a:r>
              <a:rPr lang="es-AR" sz="2000" dirty="0" err="1"/>
              <a:t>number</a:t>
            </a:r>
            <a:r>
              <a:rPr lang="es-AR" sz="2000" dirty="0"/>
              <a:t> </a:t>
            </a:r>
            <a:r>
              <a:rPr lang="es-AR" sz="2000" dirty="0" err="1"/>
              <a:t>of</a:t>
            </a:r>
            <a:r>
              <a:rPr lang="es-AR" sz="2000" dirty="0"/>
              <a:t> </a:t>
            </a:r>
            <a:r>
              <a:rPr lang="es-AR" sz="2000" dirty="0" err="1"/>
              <a:t>repeated</a:t>
            </a:r>
            <a:r>
              <a:rPr lang="es-AR" sz="2000" dirty="0"/>
              <a:t> </a:t>
            </a:r>
            <a:r>
              <a:rPr lang="es-AR" sz="2000" dirty="0" err="1"/>
              <a:t>purchases</a:t>
            </a:r>
            <a:r>
              <a:rPr lang="es-AR" sz="2000" dirty="0"/>
              <a:t>.</a:t>
            </a:r>
            <a:endParaRPr lang="es-AR" sz="20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B8512-A3F2-B9FE-18F9-71A049F15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737" y="764076"/>
            <a:ext cx="6975898" cy="361766"/>
          </a:xfrm>
        </p:spPr>
        <p:txBody>
          <a:bodyPr/>
          <a:lstStyle/>
          <a:p>
            <a:r>
              <a:rPr lang="es-AR" dirty="0"/>
              <a:t>WHAT SHOULD BE OUR NEXT STEPS FOR Q3?</a:t>
            </a:r>
          </a:p>
        </p:txBody>
      </p:sp>
    </p:spTree>
    <p:extLst>
      <p:ext uri="{BB962C8B-B14F-4D97-AF65-F5344CB8AC3E}">
        <p14:creationId xmlns:p14="http://schemas.microsoft.com/office/powerpoint/2010/main" val="313105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7008B-B4EF-951D-98B3-1D1A5EE4E2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2079" y="365044"/>
            <a:ext cx="4648650" cy="544351"/>
          </a:xfrm>
        </p:spPr>
        <p:txBody>
          <a:bodyPr/>
          <a:lstStyle/>
          <a:p>
            <a:r>
              <a:rPr lang="es-AR" dirty="0"/>
              <a:t>FINANCIAL &amp; SALES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43D25-F4B9-EF83-E430-E78E104996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42077" y="1061330"/>
            <a:ext cx="5222393" cy="361766"/>
          </a:xfrm>
        </p:spPr>
        <p:txBody>
          <a:bodyPr/>
          <a:lstStyle/>
          <a:p>
            <a:r>
              <a:rPr lang="es-AR" dirty="0"/>
              <a:t>REVENUE AND PROFIT EVOLUTION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292C6DA-8166-EBC5-9462-7CA050A5C1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14"/>
          <a:stretch>
            <a:fillRect/>
          </a:stretch>
        </p:blipFill>
        <p:spPr>
          <a:xfrm>
            <a:off x="0" y="0"/>
            <a:ext cx="5861844" cy="6858000"/>
          </a:xfrm>
        </p:spPr>
      </p:pic>
    </p:spTree>
    <p:extLst>
      <p:ext uri="{BB962C8B-B14F-4D97-AF65-F5344CB8AC3E}">
        <p14:creationId xmlns:p14="http://schemas.microsoft.com/office/powerpoint/2010/main" val="145077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13A3EBE-5A7F-4CEC-1C99-8129CA8855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259399"/>
              </p:ext>
            </p:extLst>
          </p:nvPr>
        </p:nvGraphicFramePr>
        <p:xfrm>
          <a:off x="4991709" y="2097742"/>
          <a:ext cx="6834094" cy="4390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8CFB7-F040-2E05-6483-52BB86ECCB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737" y="764076"/>
            <a:ext cx="4354090" cy="361766"/>
          </a:xfrm>
        </p:spPr>
        <p:txBody>
          <a:bodyPr/>
          <a:lstStyle/>
          <a:p>
            <a:r>
              <a:rPr lang="es-AR" dirty="0"/>
              <a:t>TOTAL REVENUE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2755E4-6327-889E-8138-F4BDDD7D80C9}"/>
              </a:ext>
            </a:extLst>
          </p:cNvPr>
          <p:cNvSpPr/>
          <p:nvPr/>
        </p:nvSpPr>
        <p:spPr>
          <a:xfrm>
            <a:off x="482737" y="1306607"/>
            <a:ext cx="2108062" cy="914399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4800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6.97</a:t>
            </a:r>
            <a:r>
              <a:rPr lang="es-AR" b="1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4800" dirty="0">
                <a:solidFill>
                  <a:srgbClr val="D90054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9378132-68B5-187A-9E10-658E74DBBDBB}"/>
              </a:ext>
            </a:extLst>
          </p:cNvPr>
          <p:cNvSpPr txBox="1">
            <a:spLocks/>
          </p:cNvSpPr>
          <p:nvPr/>
        </p:nvSpPr>
        <p:spPr>
          <a:xfrm>
            <a:off x="482737" y="2659070"/>
            <a:ext cx="4354090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GROSS PROFIT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32B1CF-6080-D1CE-DE2C-F8DCD20E9AB9}"/>
              </a:ext>
            </a:extLst>
          </p:cNvPr>
          <p:cNvSpPr/>
          <p:nvPr/>
        </p:nvSpPr>
        <p:spPr>
          <a:xfrm>
            <a:off x="482737" y="3201601"/>
            <a:ext cx="2108062" cy="914399"/>
          </a:xfrm>
          <a:prstGeom prst="rect">
            <a:avLst/>
          </a:prstGeom>
          <a:noFill/>
        </p:spPr>
        <p:txBody>
          <a:bodyPr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AR" sz="4800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3.90</a:t>
            </a:r>
            <a:r>
              <a:rPr lang="es-AR" b="1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s-AR" sz="4800" dirty="0">
                <a:solidFill>
                  <a:srgbClr val="F099B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392EA-871E-6610-D784-0B28E69D3628}"/>
              </a:ext>
            </a:extLst>
          </p:cNvPr>
          <p:cNvSpPr/>
          <p:nvPr/>
        </p:nvSpPr>
        <p:spPr>
          <a:xfrm>
            <a:off x="5522455" y="3135406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10.95M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1309D3-0AF0-E4D4-10D2-0E572069B43B}"/>
              </a:ext>
            </a:extLst>
          </p:cNvPr>
          <p:cNvSpPr/>
          <p:nvPr/>
        </p:nvSpPr>
        <p:spPr>
          <a:xfrm>
            <a:off x="10529887" y="4216857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600" b="1" dirty="0">
                <a:solidFill>
                  <a:srgbClr val="F8503E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-36.37%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AAADA31-7CC3-6B0C-D276-F2F0FF6944C3}"/>
              </a:ext>
            </a:extLst>
          </p:cNvPr>
          <p:cNvSpPr txBox="1">
            <a:spLocks/>
          </p:cNvSpPr>
          <p:nvPr/>
        </p:nvSpPr>
        <p:spPr>
          <a:xfrm>
            <a:off x="4991709" y="764076"/>
            <a:ext cx="4354090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YEAR TO YEAR EVOLUTION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4DF36FE-4E95-AE71-BFC4-3105B78E6118}"/>
              </a:ext>
            </a:extLst>
          </p:cNvPr>
          <p:cNvSpPr/>
          <p:nvPr/>
        </p:nvSpPr>
        <p:spPr>
          <a:xfrm rot="10800000">
            <a:off x="10449923" y="4321632"/>
            <a:ext cx="178979" cy="154292"/>
          </a:xfrm>
          <a:prstGeom prst="triangle">
            <a:avLst/>
          </a:prstGeom>
          <a:solidFill>
            <a:srgbClr val="F850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985579-D622-D6AB-DEC5-472F54D8708F}"/>
              </a:ext>
            </a:extLst>
          </p:cNvPr>
          <p:cNvSpPr/>
          <p:nvPr/>
        </p:nvSpPr>
        <p:spPr>
          <a:xfrm>
            <a:off x="5522455" y="4468347"/>
            <a:ext cx="936000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600" b="1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6.12M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AE45AD-1866-46FC-FC23-92A0E39A7D8B}"/>
              </a:ext>
            </a:extLst>
          </p:cNvPr>
          <p:cNvSpPr/>
          <p:nvPr/>
        </p:nvSpPr>
        <p:spPr>
          <a:xfrm>
            <a:off x="10529887" y="5065141"/>
            <a:ext cx="1045818" cy="36000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AR" sz="1600" b="1" dirty="0">
                <a:solidFill>
                  <a:srgbClr val="F8503E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-36.31%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725E1A6-52C5-9225-7BAD-51695650549F}"/>
              </a:ext>
            </a:extLst>
          </p:cNvPr>
          <p:cNvSpPr/>
          <p:nvPr/>
        </p:nvSpPr>
        <p:spPr>
          <a:xfrm rot="10800000">
            <a:off x="10449923" y="5169916"/>
            <a:ext cx="178979" cy="154292"/>
          </a:xfrm>
          <a:prstGeom prst="triangle">
            <a:avLst/>
          </a:prstGeom>
          <a:solidFill>
            <a:srgbClr val="F850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329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D04E-C6A5-F2D4-0835-306CBF6C7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91D37-11EE-A9A0-9708-C08762B287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2079" y="365044"/>
            <a:ext cx="4648650" cy="544351"/>
          </a:xfrm>
        </p:spPr>
        <p:txBody>
          <a:bodyPr/>
          <a:lstStyle/>
          <a:p>
            <a:r>
              <a:rPr lang="es-AR" dirty="0"/>
              <a:t>STORES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A6264-F3DB-DD48-7A73-3C14E8DF7C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42077" y="1061330"/>
            <a:ext cx="5392723" cy="361766"/>
          </a:xfrm>
        </p:spPr>
        <p:txBody>
          <a:bodyPr/>
          <a:lstStyle/>
          <a:p>
            <a:r>
              <a:rPr lang="es-AR" dirty="0"/>
              <a:t>DISTRIBUTION AND PERFORMANCE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BD9052F-1180-D34E-B99C-03B05E568F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7" b="11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961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AF53CF9-6943-FE45-AC7C-039EDDE36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767"/>
          <a:stretch>
            <a:fillRect/>
          </a:stretch>
        </p:blipFill>
        <p:spPr>
          <a:xfrm>
            <a:off x="352423" y="1735144"/>
            <a:ext cx="7810501" cy="444658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E7C48-B3BC-DBE0-CF1A-810788A22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AR" dirty="0"/>
              <a:t>DISTRIBUTION OF STORES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1BA5B22-242B-D845-D162-D91F5A123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895654"/>
              </p:ext>
            </p:extLst>
          </p:nvPr>
        </p:nvGraphicFramePr>
        <p:xfrm>
          <a:off x="7715250" y="1830394"/>
          <a:ext cx="4210051" cy="3420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D816261-BECD-D90D-9292-0395E0D8D9CD}"/>
              </a:ext>
            </a:extLst>
          </p:cNvPr>
          <p:cNvSpPr txBox="1">
            <a:spLocks/>
          </p:cNvSpPr>
          <p:nvPr/>
        </p:nvSpPr>
        <p:spPr>
          <a:xfrm>
            <a:off x="8621522" y="1735144"/>
            <a:ext cx="2845181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 OF STORES PER COUNTRY</a:t>
            </a:r>
          </a:p>
        </p:txBody>
      </p:sp>
    </p:spTree>
    <p:extLst>
      <p:ext uri="{BB962C8B-B14F-4D97-AF65-F5344CB8AC3E}">
        <p14:creationId xmlns:p14="http://schemas.microsoft.com/office/powerpoint/2010/main" val="418732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66783-88A6-C88F-1773-08C3BE83C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7013A08-B1AE-2869-1245-0AC408FD0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863"/>
          <a:stretch>
            <a:fillRect/>
          </a:stretch>
        </p:blipFill>
        <p:spPr>
          <a:xfrm>
            <a:off x="352423" y="1735144"/>
            <a:ext cx="7810500" cy="444172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72483-1C53-3FD9-A4A7-BFCB6975A5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737" y="764076"/>
            <a:ext cx="4636110" cy="361766"/>
          </a:xfrm>
        </p:spPr>
        <p:txBody>
          <a:bodyPr/>
          <a:lstStyle/>
          <a:p>
            <a:r>
              <a:rPr lang="es-AR" dirty="0"/>
              <a:t>RANKING PER PROFIT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BF83C29-366C-CAA4-95DB-76CEF3975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464920"/>
              </p:ext>
            </p:extLst>
          </p:nvPr>
        </p:nvGraphicFramePr>
        <p:xfrm>
          <a:off x="7715248" y="2175627"/>
          <a:ext cx="4210051" cy="3420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944CD0-3097-4BBD-F01D-7AF2FDAAEEAA}"/>
              </a:ext>
            </a:extLst>
          </p:cNvPr>
          <p:cNvSpPr txBox="1">
            <a:spLocks/>
          </p:cNvSpPr>
          <p:nvPr/>
        </p:nvSpPr>
        <p:spPr>
          <a:xfrm>
            <a:off x="8462998" y="1735144"/>
            <a:ext cx="3527615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GROSS PROFIT </a:t>
            </a:r>
            <a:r>
              <a:rPr lang="es-AR" sz="1200" dirty="0"/>
              <a:t>(IN THOUSANDS OF DOLLARS)</a:t>
            </a:r>
          </a:p>
        </p:txBody>
      </p:sp>
    </p:spTree>
    <p:extLst>
      <p:ext uri="{BB962C8B-B14F-4D97-AF65-F5344CB8AC3E}">
        <p14:creationId xmlns:p14="http://schemas.microsoft.com/office/powerpoint/2010/main" val="278455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BC671-BE7A-5D6C-CB29-962A24F7F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081F1-379D-E2B2-195E-FCA8991B9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2079" y="365044"/>
            <a:ext cx="4648650" cy="544351"/>
          </a:xfrm>
        </p:spPr>
        <p:txBody>
          <a:bodyPr/>
          <a:lstStyle/>
          <a:p>
            <a:r>
              <a:rPr lang="es-AR" dirty="0"/>
              <a:t>PRODUCTS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260B2-CF77-68D5-F47C-007EFE6BD9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42077" y="1061330"/>
            <a:ext cx="5222393" cy="361766"/>
          </a:xfrm>
        </p:spPr>
        <p:txBody>
          <a:bodyPr/>
          <a:lstStyle/>
          <a:p>
            <a:r>
              <a:rPr lang="es-AR" dirty="0"/>
              <a:t>POPULAR ITEMS AND CATEGORIES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FA724BB-BCF5-90CC-B249-9E0B8407A7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7" b="110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245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D773-351A-A1E4-D423-C0C3DF1CB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26E3EE2-4C7B-6937-A4F9-7C23FFF52665}"/>
              </a:ext>
            </a:extLst>
          </p:cNvPr>
          <p:cNvSpPr txBox="1">
            <a:spLocks/>
          </p:cNvSpPr>
          <p:nvPr/>
        </p:nvSpPr>
        <p:spPr>
          <a:xfrm>
            <a:off x="1316652" y="4515738"/>
            <a:ext cx="1562585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HOME APPLIANCES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38D71-90F7-FEFE-ADF5-098A3ABAB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736" y="764076"/>
            <a:ext cx="6115287" cy="361766"/>
          </a:xfrm>
        </p:spPr>
        <p:txBody>
          <a:bodyPr/>
          <a:lstStyle/>
          <a:p>
            <a:r>
              <a:rPr lang="es-AR" dirty="0"/>
              <a:t>TOP CATEGORIES</a:t>
            </a:r>
          </a:p>
        </p:txBody>
      </p:sp>
      <p:pic>
        <p:nvPicPr>
          <p:cNvPr id="11" name="Graphic 10" descr="Laptop">
            <a:extLst>
              <a:ext uri="{FF2B5EF4-FFF2-40B4-BE49-F238E27FC236}">
                <a16:creationId xmlns:a16="http://schemas.microsoft.com/office/drawing/2014/main" id="{485AE0C0-BAB7-26B9-F58E-14423AB56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536" y="2090376"/>
            <a:ext cx="1088821" cy="1088821"/>
          </a:xfrm>
          <a:prstGeom prst="rect">
            <a:avLst/>
          </a:prstGeom>
        </p:spPr>
      </p:pic>
      <p:pic>
        <p:nvPicPr>
          <p:cNvPr id="53" name="Graphic 52" descr="Optical disc">
            <a:extLst>
              <a:ext uri="{FF2B5EF4-FFF2-40B4-BE49-F238E27FC236}">
                <a16:creationId xmlns:a16="http://schemas.microsoft.com/office/drawing/2014/main" id="{DA1D8EE0-45E3-A7EF-3EA7-796D94D11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5031971"/>
            <a:ext cx="914400" cy="914400"/>
          </a:xfrm>
          <a:prstGeom prst="rect">
            <a:avLst/>
          </a:prstGeom>
        </p:spPr>
      </p:pic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0FBC6093-727B-D2CA-82DC-44D904F6088F}"/>
              </a:ext>
            </a:extLst>
          </p:cNvPr>
          <p:cNvSpPr txBox="1">
            <a:spLocks/>
          </p:cNvSpPr>
          <p:nvPr/>
        </p:nvSpPr>
        <p:spPr>
          <a:xfrm>
            <a:off x="1607413" y="3008604"/>
            <a:ext cx="985584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>
                <a:solidFill>
                  <a:srgbClr val="D90054"/>
                </a:solidFill>
              </a:rPr>
              <a:t>COMPUTERS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20E73268-987A-9A09-7A12-50108633E8BD}"/>
              </a:ext>
            </a:extLst>
          </p:cNvPr>
          <p:cNvSpPr txBox="1">
            <a:spLocks/>
          </p:cNvSpPr>
          <p:nvPr/>
        </p:nvSpPr>
        <p:spPr>
          <a:xfrm>
            <a:off x="4860430" y="5979392"/>
            <a:ext cx="2471140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MUSIC, MOVIES AND AUDIO BOOKS</a:t>
            </a:r>
          </a:p>
        </p:txBody>
      </p:sp>
      <p:pic>
        <p:nvPicPr>
          <p:cNvPr id="2" name="Graphic 1" descr="Smart Phone">
            <a:extLst>
              <a:ext uri="{FF2B5EF4-FFF2-40B4-BE49-F238E27FC236}">
                <a16:creationId xmlns:a16="http://schemas.microsoft.com/office/drawing/2014/main" id="{70CD85F4-3946-98FB-AC61-2FDF90373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607413" y="4989291"/>
            <a:ext cx="990101" cy="990101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4EF9925-4846-82ED-7A77-57156F01ED92}"/>
              </a:ext>
            </a:extLst>
          </p:cNvPr>
          <p:cNvSpPr txBox="1">
            <a:spLocks/>
          </p:cNvSpPr>
          <p:nvPr/>
        </p:nvSpPr>
        <p:spPr>
          <a:xfrm>
            <a:off x="1558052" y="5979392"/>
            <a:ext cx="1088821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>
                <a:solidFill>
                  <a:srgbClr val="F099BB"/>
                </a:solidFill>
              </a:rPr>
              <a:t>CELL PHONES</a:t>
            </a:r>
          </a:p>
        </p:txBody>
      </p:sp>
      <p:pic>
        <p:nvPicPr>
          <p:cNvPr id="8" name="Graphic 7" descr="Lamp">
            <a:extLst>
              <a:ext uri="{FF2B5EF4-FFF2-40B4-BE49-F238E27FC236}">
                <a16:creationId xmlns:a16="http://schemas.microsoft.com/office/drawing/2014/main" id="{108E1EB3-1BAD-0128-A9D0-AFB2978E3F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0746" y="3568317"/>
            <a:ext cx="914400" cy="914400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AB098E1-97FB-7A44-B124-13705EF08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600950" y="2018503"/>
            <a:ext cx="990101" cy="99010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29C1125-0566-508A-B031-F9123337FA2A}"/>
              </a:ext>
            </a:extLst>
          </p:cNvPr>
          <p:cNvSpPr txBox="1">
            <a:spLocks/>
          </p:cNvSpPr>
          <p:nvPr/>
        </p:nvSpPr>
        <p:spPr>
          <a:xfrm>
            <a:off x="5551590" y="3008604"/>
            <a:ext cx="1088821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>
                <a:solidFill>
                  <a:srgbClr val="F099BB"/>
                </a:solidFill>
              </a:rPr>
              <a:t>CELL PHONES</a:t>
            </a:r>
          </a:p>
        </p:txBody>
      </p:sp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A36AFF21-1C2D-83E5-F44F-2DE322CC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1590" y="3597510"/>
            <a:ext cx="1088821" cy="108882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11D968D-0D14-4321-7204-23AF269A2AA1}"/>
              </a:ext>
            </a:extLst>
          </p:cNvPr>
          <p:cNvSpPr txBox="1">
            <a:spLocks/>
          </p:cNvSpPr>
          <p:nvPr/>
        </p:nvSpPr>
        <p:spPr>
          <a:xfrm>
            <a:off x="5603208" y="4515738"/>
            <a:ext cx="985584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>
                <a:solidFill>
                  <a:srgbClr val="D90054"/>
                </a:solidFill>
              </a:rPr>
              <a:t>COMPUTERS</a:t>
            </a:r>
          </a:p>
        </p:txBody>
      </p:sp>
      <p:pic>
        <p:nvPicPr>
          <p:cNvPr id="18" name="Graphic 17" descr="Optical disc">
            <a:extLst>
              <a:ext uri="{FF2B5EF4-FFF2-40B4-BE49-F238E27FC236}">
                <a16:creationId xmlns:a16="http://schemas.microsoft.com/office/drawing/2014/main" id="{1D8CEBD5-4D71-DD8E-33A8-AC5EA562D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2336" y="5031970"/>
            <a:ext cx="914400" cy="914400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9152422-8427-35AF-8A01-F1271714FBF0}"/>
              </a:ext>
            </a:extLst>
          </p:cNvPr>
          <p:cNvSpPr txBox="1">
            <a:spLocks/>
          </p:cNvSpPr>
          <p:nvPr/>
        </p:nvSpPr>
        <p:spPr>
          <a:xfrm>
            <a:off x="8853966" y="5979391"/>
            <a:ext cx="2471140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MUSIC, MOVIES AND AUDIO BOOKS</a:t>
            </a:r>
          </a:p>
        </p:txBody>
      </p:sp>
      <p:pic>
        <p:nvPicPr>
          <p:cNvPr id="20" name="Graphic 19" descr="Smart Phone">
            <a:extLst>
              <a:ext uri="{FF2B5EF4-FFF2-40B4-BE49-F238E27FC236}">
                <a16:creationId xmlns:a16="http://schemas.microsoft.com/office/drawing/2014/main" id="{EEC28092-3BA2-077E-3256-05B8F316C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594486" y="2018502"/>
            <a:ext cx="990101" cy="990101"/>
          </a:xfrm>
          <a:prstGeom prst="rect">
            <a:avLst/>
          </a:prstGeom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5E95A07-1656-04C3-EE3B-1E989CBEC2FA}"/>
              </a:ext>
            </a:extLst>
          </p:cNvPr>
          <p:cNvSpPr txBox="1">
            <a:spLocks/>
          </p:cNvSpPr>
          <p:nvPr/>
        </p:nvSpPr>
        <p:spPr>
          <a:xfrm>
            <a:off x="9545126" y="3008603"/>
            <a:ext cx="1088821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>
                <a:solidFill>
                  <a:srgbClr val="F099BB"/>
                </a:solidFill>
              </a:rPr>
              <a:t>CELL PHONES</a:t>
            </a:r>
          </a:p>
        </p:txBody>
      </p:sp>
      <p:pic>
        <p:nvPicPr>
          <p:cNvPr id="22" name="Graphic 21" descr="Laptop">
            <a:extLst>
              <a:ext uri="{FF2B5EF4-FFF2-40B4-BE49-F238E27FC236}">
                <a16:creationId xmlns:a16="http://schemas.microsoft.com/office/drawing/2014/main" id="{61CE2931-6822-889D-FEE9-83530BA28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5126" y="3597509"/>
            <a:ext cx="1088821" cy="1088821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D1573D4-FA3E-F2A8-0EC3-3E623B2CEE0A}"/>
              </a:ext>
            </a:extLst>
          </p:cNvPr>
          <p:cNvSpPr txBox="1">
            <a:spLocks/>
          </p:cNvSpPr>
          <p:nvPr/>
        </p:nvSpPr>
        <p:spPr>
          <a:xfrm>
            <a:off x="9596744" y="4515737"/>
            <a:ext cx="985584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>
                <a:solidFill>
                  <a:srgbClr val="D90054"/>
                </a:solidFill>
              </a:rPr>
              <a:t>COMPUTERS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C6F45D0-39D6-35EE-655E-8ACED883E8C1}"/>
              </a:ext>
            </a:extLst>
          </p:cNvPr>
          <p:cNvSpPr txBox="1">
            <a:spLocks/>
          </p:cNvSpPr>
          <p:nvPr/>
        </p:nvSpPr>
        <p:spPr>
          <a:xfrm>
            <a:off x="1079774" y="1623507"/>
            <a:ext cx="2036345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600" dirty="0"/>
              <a:t>PER PROFIT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5B775E1-758B-D32E-811E-BCBEE172A87E}"/>
              </a:ext>
            </a:extLst>
          </p:cNvPr>
          <p:cNvSpPr txBox="1">
            <a:spLocks/>
          </p:cNvSpPr>
          <p:nvPr/>
        </p:nvSpPr>
        <p:spPr>
          <a:xfrm>
            <a:off x="4406153" y="1623507"/>
            <a:ext cx="3379694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600" dirty="0"/>
              <a:t>PER QUANTITY PURCHASED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466CA936-A4C1-5AEE-98FA-2588BAF9BE96}"/>
              </a:ext>
            </a:extLst>
          </p:cNvPr>
          <p:cNvSpPr txBox="1">
            <a:spLocks/>
          </p:cNvSpPr>
          <p:nvPr/>
        </p:nvSpPr>
        <p:spPr>
          <a:xfrm>
            <a:off x="8329570" y="1623507"/>
            <a:ext cx="3379694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600" dirty="0"/>
              <a:t>PER NUMBER OF CUSTOMERS</a:t>
            </a:r>
          </a:p>
        </p:txBody>
      </p:sp>
    </p:spTree>
    <p:extLst>
      <p:ext uri="{BB962C8B-B14F-4D97-AF65-F5344CB8AC3E}">
        <p14:creationId xmlns:p14="http://schemas.microsoft.com/office/powerpoint/2010/main" val="277362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8D5EA-DC84-AD53-99C0-B98796470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CE299-F085-0D7E-D4CB-C7244F12CD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736" y="764076"/>
            <a:ext cx="6115287" cy="361766"/>
          </a:xfrm>
        </p:spPr>
        <p:txBody>
          <a:bodyPr/>
          <a:lstStyle/>
          <a:p>
            <a:r>
              <a:rPr lang="es-AR" dirty="0"/>
              <a:t>TOP PRODUCTS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A7C1509-9340-1A7C-9D71-64C98240BA4F}"/>
              </a:ext>
            </a:extLst>
          </p:cNvPr>
          <p:cNvSpPr txBox="1">
            <a:spLocks/>
          </p:cNvSpPr>
          <p:nvPr/>
        </p:nvSpPr>
        <p:spPr>
          <a:xfrm>
            <a:off x="1079774" y="1623507"/>
            <a:ext cx="2036345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600" dirty="0"/>
              <a:t>PER PROFIT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FA0958-2C87-7E76-123D-8A7311C77C84}"/>
              </a:ext>
            </a:extLst>
          </p:cNvPr>
          <p:cNvSpPr txBox="1">
            <a:spLocks/>
          </p:cNvSpPr>
          <p:nvPr/>
        </p:nvSpPr>
        <p:spPr>
          <a:xfrm>
            <a:off x="4406153" y="1623507"/>
            <a:ext cx="3379694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600" dirty="0"/>
              <a:t>PER QUANTITY PURCHASED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B1C67-210D-726B-B036-A3FF7485E90A}"/>
              </a:ext>
            </a:extLst>
          </p:cNvPr>
          <p:cNvSpPr txBox="1">
            <a:spLocks/>
          </p:cNvSpPr>
          <p:nvPr/>
        </p:nvSpPr>
        <p:spPr>
          <a:xfrm>
            <a:off x="8329570" y="1623507"/>
            <a:ext cx="3379694" cy="36176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600" dirty="0"/>
              <a:t>PER NUMBER OF CUSTOMERS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A109A67-ED94-344B-A092-501B978DF9B0}"/>
              </a:ext>
            </a:extLst>
          </p:cNvPr>
          <p:cNvSpPr txBox="1">
            <a:spLocks/>
          </p:cNvSpPr>
          <p:nvPr/>
        </p:nvSpPr>
        <p:spPr>
          <a:xfrm>
            <a:off x="655162" y="3011243"/>
            <a:ext cx="2885567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Adventure Works 52</a:t>
            </a:r>
            <a:r>
              <a:rPr lang="es-AR" sz="1000" dirty="0"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r>
              <a:rPr lang="es-AR" sz="1000" dirty="0"/>
              <a:t> LCD HDTV X590 Silver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803AB74-79CF-8699-7FD0-9966ED4F23C8}"/>
              </a:ext>
            </a:extLst>
          </p:cNvPr>
          <p:cNvSpPr txBox="1">
            <a:spLocks/>
          </p:cNvSpPr>
          <p:nvPr/>
        </p:nvSpPr>
        <p:spPr>
          <a:xfrm>
            <a:off x="655161" y="4357014"/>
            <a:ext cx="2885567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Adventure Works 52</a:t>
            </a:r>
            <a:r>
              <a:rPr lang="es-AR" sz="1000" dirty="0"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r>
              <a:rPr lang="es-AR" sz="1000" dirty="0"/>
              <a:t> LCD HDTV X590 White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ACF0C0-FDC4-FC02-22B5-F1955403E88C}"/>
              </a:ext>
            </a:extLst>
          </p:cNvPr>
          <p:cNvSpPr txBox="1">
            <a:spLocks/>
          </p:cNvSpPr>
          <p:nvPr/>
        </p:nvSpPr>
        <p:spPr>
          <a:xfrm>
            <a:off x="655161" y="5699683"/>
            <a:ext cx="2885567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WWI Desktop PC2.33 X2330 Black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5B33648-E592-48FE-0668-D206F36F6FF1}"/>
              </a:ext>
            </a:extLst>
          </p:cNvPr>
          <p:cNvSpPr txBox="1">
            <a:spLocks/>
          </p:cNvSpPr>
          <p:nvPr/>
        </p:nvSpPr>
        <p:spPr>
          <a:xfrm>
            <a:off x="4653217" y="3011243"/>
            <a:ext cx="2885567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SV DVD </a:t>
            </a:r>
            <a:r>
              <a:rPr lang="es-AR" sz="1000" dirty="0" err="1"/>
              <a:t>Recorder</a:t>
            </a:r>
            <a:r>
              <a:rPr lang="es-AR" sz="1000" dirty="0"/>
              <a:t> L230 Grey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5D899EF-1B34-E9D0-DFCB-3FF625447A7E}"/>
              </a:ext>
            </a:extLst>
          </p:cNvPr>
          <p:cNvSpPr txBox="1">
            <a:spLocks/>
          </p:cNvSpPr>
          <p:nvPr/>
        </p:nvSpPr>
        <p:spPr>
          <a:xfrm>
            <a:off x="4406153" y="4357014"/>
            <a:ext cx="3379694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 err="1"/>
              <a:t>TomorrowStore</a:t>
            </a:r>
            <a:r>
              <a:rPr lang="es-AR" sz="1000" dirty="0"/>
              <a:t> DVD 7-Inch Player Portable E200 Silver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E970D08-191B-0DF0-E219-D97311F3E142}"/>
              </a:ext>
            </a:extLst>
          </p:cNvPr>
          <p:cNvSpPr txBox="1">
            <a:spLocks/>
          </p:cNvSpPr>
          <p:nvPr/>
        </p:nvSpPr>
        <p:spPr>
          <a:xfrm>
            <a:off x="4653217" y="5699683"/>
            <a:ext cx="2885567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SV DVD </a:t>
            </a:r>
            <a:r>
              <a:rPr lang="es-AR" sz="1000" dirty="0" err="1"/>
              <a:t>Movies</a:t>
            </a:r>
            <a:r>
              <a:rPr lang="es-AR" sz="1000" dirty="0"/>
              <a:t> E100 </a:t>
            </a:r>
            <a:r>
              <a:rPr lang="es-AR" sz="1000" dirty="0" err="1"/>
              <a:t>Yellow</a:t>
            </a:r>
            <a:endParaRPr lang="es-AR" sz="1000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F521C98-F65B-D4F3-7C8C-D2DC58BC58DC}"/>
              </a:ext>
            </a:extLst>
          </p:cNvPr>
          <p:cNvSpPr txBox="1">
            <a:spLocks/>
          </p:cNvSpPr>
          <p:nvPr/>
        </p:nvSpPr>
        <p:spPr>
          <a:xfrm>
            <a:off x="8576634" y="3011243"/>
            <a:ext cx="2885567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SV DVD 14-Inch Player Portable L100 Black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917F2FB-63FB-F651-AC6E-30772F4BFFFA}"/>
              </a:ext>
            </a:extLst>
          </p:cNvPr>
          <p:cNvSpPr txBox="1">
            <a:spLocks/>
          </p:cNvSpPr>
          <p:nvPr/>
        </p:nvSpPr>
        <p:spPr>
          <a:xfrm>
            <a:off x="8576634" y="4357014"/>
            <a:ext cx="2885567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SV DVD </a:t>
            </a:r>
            <a:r>
              <a:rPr lang="es-AR" sz="1000" dirty="0" err="1"/>
              <a:t>Recorder</a:t>
            </a:r>
            <a:r>
              <a:rPr lang="es-AR" sz="1000" dirty="0"/>
              <a:t> L230 Grey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1B9D1F1-8BEC-4675-55D4-6C6B45D74080}"/>
              </a:ext>
            </a:extLst>
          </p:cNvPr>
          <p:cNvSpPr txBox="1">
            <a:spLocks/>
          </p:cNvSpPr>
          <p:nvPr/>
        </p:nvSpPr>
        <p:spPr>
          <a:xfrm>
            <a:off x="8576634" y="5699683"/>
            <a:ext cx="2885567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00" dirty="0"/>
              <a:t>SV DVD </a:t>
            </a:r>
            <a:r>
              <a:rPr lang="es-AR" sz="1000" dirty="0" err="1"/>
              <a:t>Recorder</a:t>
            </a:r>
            <a:r>
              <a:rPr lang="es-AR" sz="1000" dirty="0"/>
              <a:t> L200 Black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D1BB42-F1A0-7327-3B03-5D1CB4EB6EA1}"/>
              </a:ext>
            </a:extLst>
          </p:cNvPr>
          <p:cNvSpPr/>
          <p:nvPr/>
        </p:nvSpPr>
        <p:spPr>
          <a:xfrm>
            <a:off x="522470" y="3081962"/>
            <a:ext cx="72000" cy="7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2BE977-4D73-69B7-5B1F-2FAC93168C8D}"/>
              </a:ext>
            </a:extLst>
          </p:cNvPr>
          <p:cNvSpPr/>
          <p:nvPr/>
        </p:nvSpPr>
        <p:spPr>
          <a:xfrm>
            <a:off x="4315929" y="3081962"/>
            <a:ext cx="72000" cy="72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9F1B86-FF36-F053-CBD5-307D1AFF0CBD}"/>
              </a:ext>
            </a:extLst>
          </p:cNvPr>
          <p:cNvSpPr/>
          <p:nvPr/>
        </p:nvSpPr>
        <p:spPr>
          <a:xfrm>
            <a:off x="8539240" y="3081962"/>
            <a:ext cx="72000" cy="72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642DBB-A55F-C51B-FD17-60E9BD1E3ACF}"/>
              </a:ext>
            </a:extLst>
          </p:cNvPr>
          <p:cNvSpPr/>
          <p:nvPr/>
        </p:nvSpPr>
        <p:spPr>
          <a:xfrm>
            <a:off x="522470" y="4427733"/>
            <a:ext cx="72000" cy="7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92E505-0741-1049-001A-8ECD2B55BE11}"/>
              </a:ext>
            </a:extLst>
          </p:cNvPr>
          <p:cNvSpPr/>
          <p:nvPr/>
        </p:nvSpPr>
        <p:spPr>
          <a:xfrm>
            <a:off x="4315929" y="4427733"/>
            <a:ext cx="72000" cy="72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B3ED5D-0814-6C6F-0A46-5586E58E3360}"/>
              </a:ext>
            </a:extLst>
          </p:cNvPr>
          <p:cNvSpPr/>
          <p:nvPr/>
        </p:nvSpPr>
        <p:spPr>
          <a:xfrm>
            <a:off x="8539240" y="4427733"/>
            <a:ext cx="72000" cy="72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6A4E44-D168-6FBF-1FB7-F9853562B1FA}"/>
              </a:ext>
            </a:extLst>
          </p:cNvPr>
          <p:cNvSpPr/>
          <p:nvPr/>
        </p:nvSpPr>
        <p:spPr>
          <a:xfrm>
            <a:off x="522470" y="5770402"/>
            <a:ext cx="72000" cy="7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2548A0-7533-C400-C5B6-53B9D6860F12}"/>
              </a:ext>
            </a:extLst>
          </p:cNvPr>
          <p:cNvSpPr/>
          <p:nvPr/>
        </p:nvSpPr>
        <p:spPr>
          <a:xfrm>
            <a:off x="4315929" y="5770402"/>
            <a:ext cx="72000" cy="72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BF4029-70AB-E2EA-4B43-A80E56A76BBA}"/>
              </a:ext>
            </a:extLst>
          </p:cNvPr>
          <p:cNvSpPr/>
          <p:nvPr/>
        </p:nvSpPr>
        <p:spPr>
          <a:xfrm>
            <a:off x="8539240" y="5770402"/>
            <a:ext cx="72000" cy="72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00E52526-6F4D-3745-1CB7-E8B7A0837CC1}"/>
              </a:ext>
            </a:extLst>
          </p:cNvPr>
          <p:cNvSpPr txBox="1">
            <a:spLocks/>
          </p:cNvSpPr>
          <p:nvPr/>
        </p:nvSpPr>
        <p:spPr>
          <a:xfrm>
            <a:off x="637230" y="6418756"/>
            <a:ext cx="4965711" cy="21963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900" dirty="0"/>
              <a:t>Computers                    Music, </a:t>
            </a:r>
            <a:r>
              <a:rPr lang="es-AR" sz="900" dirty="0" err="1"/>
              <a:t>Movies</a:t>
            </a:r>
            <a:r>
              <a:rPr lang="es-AR" sz="900" dirty="0"/>
              <a:t> and Audio </a:t>
            </a:r>
            <a:r>
              <a:rPr lang="es-AR" sz="900" dirty="0" err="1"/>
              <a:t>Books</a:t>
            </a:r>
            <a:r>
              <a:rPr lang="es-AR" sz="900" dirty="0"/>
              <a:t>                    TV and Video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3D264F-7AC5-6621-53CD-49C6A4054737}"/>
              </a:ext>
            </a:extLst>
          </p:cNvPr>
          <p:cNvSpPr/>
          <p:nvPr/>
        </p:nvSpPr>
        <p:spPr>
          <a:xfrm>
            <a:off x="565230" y="6492573"/>
            <a:ext cx="72000" cy="7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43AB44-2D35-EFC2-5D4C-2F172E55AFF0}"/>
              </a:ext>
            </a:extLst>
          </p:cNvPr>
          <p:cNvSpPr/>
          <p:nvPr/>
        </p:nvSpPr>
        <p:spPr>
          <a:xfrm>
            <a:off x="1810791" y="6492573"/>
            <a:ext cx="72000" cy="72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BC9C90-F580-CB87-B3E6-E4E48C2CCE31}"/>
              </a:ext>
            </a:extLst>
          </p:cNvPr>
          <p:cNvSpPr/>
          <p:nvPr/>
        </p:nvSpPr>
        <p:spPr>
          <a:xfrm>
            <a:off x="4100776" y="6492573"/>
            <a:ext cx="72000" cy="72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AA2D26-7DF7-72B0-4A65-AC3CAAABBF53}"/>
              </a:ext>
            </a:extLst>
          </p:cNvPr>
          <p:cNvSpPr/>
          <p:nvPr/>
        </p:nvSpPr>
        <p:spPr>
          <a:xfrm>
            <a:off x="464807" y="6364944"/>
            <a:ext cx="4591286" cy="30034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7F289-EA2F-2203-904B-926F32C18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58" y="3320550"/>
            <a:ext cx="1606771" cy="1091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AC1C47-EC62-636B-DA46-130BF79FB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57" y="1986469"/>
            <a:ext cx="1606772" cy="10916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8F4EDD-9A37-E786-1DA1-4AC9805B0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918" y="5009503"/>
            <a:ext cx="1742524" cy="6901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5485414-CEB1-B4F8-2608-F09FD9BBA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95" y="2319920"/>
            <a:ext cx="1745410" cy="6913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757B50-2BAA-CAC9-7830-3B563A85D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918" y="3663732"/>
            <a:ext cx="1745410" cy="6913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44440C-2672-C7BF-A51A-AF0AD23DF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72" y="5008360"/>
            <a:ext cx="1745410" cy="6913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473C326-498C-77C6-5FC8-9B1ECF0B63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918" y="2476058"/>
            <a:ext cx="1742524" cy="39878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7882B0-DF34-ECDF-401C-89F459477D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80" y="3858059"/>
            <a:ext cx="1742525" cy="39878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17F908-FA6C-99BF-0B0D-523B7CA9ED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37" y="4531843"/>
            <a:ext cx="1908957" cy="12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916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652A4C5-A222-475F-9D2D-FB47577D78A0}" vid="{ECF36E25-F1B6-4E9C-A864-914E1A76B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tomorrowstore ppt template</Template>
  <TotalTime>825</TotalTime>
  <Words>622</Words>
  <Application>Microsoft Office PowerPoint</Application>
  <PresentationFormat>Widescreen</PresentationFormat>
  <Paragraphs>149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Microsoft JhengHei</vt:lpstr>
      <vt:lpstr>Microsoft JhengHei Light</vt:lpstr>
      <vt:lpstr>Aptos</vt:lpstr>
      <vt:lpstr>Arial</vt:lpstr>
      <vt:lpstr>Calibri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Ignacio Cané</dc:creator>
  <cp:lastModifiedBy>Ignacio Cané</cp:lastModifiedBy>
  <cp:revision>34</cp:revision>
  <dcterms:created xsi:type="dcterms:W3CDTF">2025-08-13T19:18:21Z</dcterms:created>
  <dcterms:modified xsi:type="dcterms:W3CDTF">2025-09-21T10:52:35Z</dcterms:modified>
</cp:coreProperties>
</file>